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5" r:id="rId9"/>
    <p:sldId id="264" r:id="rId10"/>
    <p:sldId id="280" r:id="rId11"/>
    <p:sldId id="276" r:id="rId12"/>
    <p:sldId id="287" r:id="rId13"/>
    <p:sldId id="284" r:id="rId14"/>
    <p:sldId id="286" r:id="rId15"/>
    <p:sldId id="285" r:id="rId16"/>
    <p:sldId id="269" r:id="rId17"/>
    <p:sldId id="277" r:id="rId18"/>
    <p:sldId id="270" r:id="rId19"/>
    <p:sldId id="281" r:id="rId20"/>
    <p:sldId id="282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71FA50-7A6D-4C10-BAFD-2776C037F0DF}" v="4" dt="2025-04-04T19:16:34.367"/>
    <p1510:client id="{3F71435F-A2A2-4A0A-B74D-B2E214E1F41E}" v="205" dt="2025-04-04T17:32:45.836"/>
    <p1510:client id="{5F445F69-E942-754D-811E-2D2F33B6AB64}" v="1851" dt="2025-04-04T19:19:04.529"/>
    <p1510:client id="{9C6BF03E-A24B-4AD0-9B8D-17041DCF0E71}" v="157" dt="2025-04-03T23:31:17.031"/>
    <p1510:client id="{B0955767-9899-42B1-8488-2F09C2876C79}" v="191" dt="2025-04-04T18:52:23.898"/>
    <p1510:client id="{EE177AFA-9935-4844-BA0C-F05264656A9B}" v="412" dt="2025-04-04T19:06:32.7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1"/>
  </p:normalViewPr>
  <p:slideViewPr>
    <p:cSldViewPr snapToGrid="0">
      <p:cViewPr varScale="1">
        <p:scale>
          <a:sx n="103" d="100"/>
          <a:sy n="103" d="100"/>
        </p:scale>
        <p:origin x="8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507A3A-E4E2-4577-A7F3-B462EEE4F0A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8AFCA21-66FE-48A3-8D2E-163F1928E2E8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b="0" i="0"/>
            <a:t>Monitor weather conditions to enable safe operations </a:t>
          </a:r>
          <a:endParaRPr lang="en-US"/>
        </a:p>
      </dgm:t>
    </dgm:pt>
    <dgm:pt modelId="{F695620F-AB5A-4906-B89A-826BEDC1354F}" type="parTrans" cxnId="{4C8A46E7-FD49-45C3-9466-478F3CF5B5EA}">
      <dgm:prSet/>
      <dgm:spPr/>
      <dgm:t>
        <a:bodyPr/>
        <a:lstStyle/>
        <a:p>
          <a:endParaRPr lang="en-US"/>
        </a:p>
      </dgm:t>
    </dgm:pt>
    <dgm:pt modelId="{B73C140C-9B8E-41C2-84D2-F6C82DD99095}" type="sibTrans" cxnId="{4C8A46E7-FD49-45C3-9466-478F3CF5B5E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AF92198-1B89-492C-98FC-AA33DE070138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b="0" i="0"/>
            <a:t>Frequent and severe weather changes in arctic </a:t>
          </a:r>
          <a:endParaRPr lang="en-US"/>
        </a:p>
      </dgm:t>
    </dgm:pt>
    <dgm:pt modelId="{DA1B0AF5-051D-42B1-8E1E-6F08532E85A7}" type="parTrans" cxnId="{9F0F88F9-4120-4AC5-91A1-7A7950F45679}">
      <dgm:prSet/>
      <dgm:spPr/>
      <dgm:t>
        <a:bodyPr/>
        <a:lstStyle/>
        <a:p>
          <a:endParaRPr lang="en-US"/>
        </a:p>
      </dgm:t>
    </dgm:pt>
    <dgm:pt modelId="{7F1F1ED9-2655-41D2-B607-D76E4E4F37D0}" type="sibTrans" cxnId="{9F0F88F9-4120-4AC5-91A1-7A7950F4567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4C85312-A184-47E2-9A46-48DEB78FA6E1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b="0" i="0"/>
            <a:t>NRT satellite imagery is best way to monitor weather </a:t>
          </a:r>
          <a:endParaRPr lang="en-US"/>
        </a:p>
      </dgm:t>
    </dgm:pt>
    <dgm:pt modelId="{CA40A891-3512-4FAF-8FE6-7E9859152DA5}" type="parTrans" cxnId="{7E24233A-EB5D-4D09-A717-0BC59A8FB5D5}">
      <dgm:prSet/>
      <dgm:spPr/>
      <dgm:t>
        <a:bodyPr/>
        <a:lstStyle/>
        <a:p>
          <a:endParaRPr lang="en-US"/>
        </a:p>
      </dgm:t>
    </dgm:pt>
    <dgm:pt modelId="{6FA57E55-DC49-47C3-AC3B-70246699586C}" type="sibTrans" cxnId="{7E24233A-EB5D-4D09-A717-0BC59A8FB5D5}">
      <dgm:prSet/>
      <dgm:spPr/>
      <dgm:t>
        <a:bodyPr/>
        <a:lstStyle/>
        <a:p>
          <a:endParaRPr lang="en-US"/>
        </a:p>
      </dgm:t>
    </dgm:pt>
    <dgm:pt modelId="{F0CF30C9-DAB3-449C-A858-90F64882364E}" type="pres">
      <dgm:prSet presAssocID="{58507A3A-E4E2-4577-A7F3-B462EEE4F0AB}" presName="root" presStyleCnt="0">
        <dgm:presLayoutVars>
          <dgm:dir/>
          <dgm:resizeHandles val="exact"/>
        </dgm:presLayoutVars>
      </dgm:prSet>
      <dgm:spPr/>
    </dgm:pt>
    <dgm:pt modelId="{7EC5401E-5949-4B1F-8B5F-6A0FB8210F51}" type="pres">
      <dgm:prSet presAssocID="{78AFCA21-66FE-48A3-8D2E-163F1928E2E8}" presName="compNode" presStyleCnt="0"/>
      <dgm:spPr/>
    </dgm:pt>
    <dgm:pt modelId="{1ADD8249-EB93-406F-818B-48AAED540EEA}" type="pres">
      <dgm:prSet presAssocID="{78AFCA21-66FE-48A3-8D2E-163F1928E2E8}" presName="bgRect" presStyleLbl="bgShp" presStyleIdx="0" presStyleCnt="3"/>
      <dgm:spPr/>
    </dgm:pt>
    <dgm:pt modelId="{46CF1841-CABC-4FA9-809B-C01D5CA11A60}" type="pres">
      <dgm:prSet presAssocID="{78AFCA21-66FE-48A3-8D2E-163F1928E2E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59B68F6C-2FE1-4614-B4B5-EC29909C02E5}" type="pres">
      <dgm:prSet presAssocID="{78AFCA21-66FE-48A3-8D2E-163F1928E2E8}" presName="spaceRect" presStyleCnt="0"/>
      <dgm:spPr/>
    </dgm:pt>
    <dgm:pt modelId="{2127D80C-13C8-4427-88D1-16140ECF6804}" type="pres">
      <dgm:prSet presAssocID="{78AFCA21-66FE-48A3-8D2E-163F1928E2E8}" presName="parTx" presStyleLbl="revTx" presStyleIdx="0" presStyleCnt="3">
        <dgm:presLayoutVars>
          <dgm:chMax val="0"/>
          <dgm:chPref val="0"/>
        </dgm:presLayoutVars>
      </dgm:prSet>
      <dgm:spPr/>
    </dgm:pt>
    <dgm:pt modelId="{1DD3FA8C-3A14-4602-9555-2D669D0425D6}" type="pres">
      <dgm:prSet presAssocID="{B73C140C-9B8E-41C2-84D2-F6C82DD99095}" presName="sibTrans" presStyleCnt="0"/>
      <dgm:spPr/>
    </dgm:pt>
    <dgm:pt modelId="{77A8ED15-3AAD-41C6-9CF8-255BE97746FD}" type="pres">
      <dgm:prSet presAssocID="{1AF92198-1B89-492C-98FC-AA33DE070138}" presName="compNode" presStyleCnt="0"/>
      <dgm:spPr/>
    </dgm:pt>
    <dgm:pt modelId="{225EE1F6-E888-4A74-9185-6F39D0A453C0}" type="pres">
      <dgm:prSet presAssocID="{1AF92198-1B89-492C-98FC-AA33DE070138}" presName="bgRect" presStyleLbl="bgShp" presStyleIdx="1" presStyleCnt="3"/>
      <dgm:spPr/>
    </dgm:pt>
    <dgm:pt modelId="{5A9EA6C7-9CA2-4C3D-9DB8-278FB88BCEED}" type="pres">
      <dgm:prSet presAssocID="{1AF92198-1B89-492C-98FC-AA33DE07013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nowflake"/>
        </a:ext>
      </dgm:extLst>
    </dgm:pt>
    <dgm:pt modelId="{F50FB67D-1DA6-419C-9686-179AB4BEE039}" type="pres">
      <dgm:prSet presAssocID="{1AF92198-1B89-492C-98FC-AA33DE070138}" presName="spaceRect" presStyleCnt="0"/>
      <dgm:spPr/>
    </dgm:pt>
    <dgm:pt modelId="{C099EC75-FC6E-44E2-B9B8-1A5A9E7E5057}" type="pres">
      <dgm:prSet presAssocID="{1AF92198-1B89-492C-98FC-AA33DE070138}" presName="parTx" presStyleLbl="revTx" presStyleIdx="1" presStyleCnt="3">
        <dgm:presLayoutVars>
          <dgm:chMax val="0"/>
          <dgm:chPref val="0"/>
        </dgm:presLayoutVars>
      </dgm:prSet>
      <dgm:spPr/>
    </dgm:pt>
    <dgm:pt modelId="{4EA2B15E-0212-4625-BFA5-8B279C35035E}" type="pres">
      <dgm:prSet presAssocID="{7F1F1ED9-2655-41D2-B607-D76E4E4F37D0}" presName="sibTrans" presStyleCnt="0"/>
      <dgm:spPr/>
    </dgm:pt>
    <dgm:pt modelId="{B56B6FF2-6DD3-4BCE-9BD3-9B9B214FEA9F}" type="pres">
      <dgm:prSet presAssocID="{A4C85312-A184-47E2-9A46-48DEB78FA6E1}" presName="compNode" presStyleCnt="0"/>
      <dgm:spPr/>
    </dgm:pt>
    <dgm:pt modelId="{DB13C105-6414-4177-BEA2-CFC3016AD1AF}" type="pres">
      <dgm:prSet presAssocID="{A4C85312-A184-47E2-9A46-48DEB78FA6E1}" presName="bgRect" presStyleLbl="bgShp" presStyleIdx="2" presStyleCnt="3"/>
      <dgm:spPr/>
    </dgm:pt>
    <dgm:pt modelId="{CA318133-0FB0-46A4-AE3A-77CA424C913E}" type="pres">
      <dgm:prSet presAssocID="{A4C85312-A184-47E2-9A46-48DEB78FA6E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"/>
        </a:ext>
      </dgm:extLst>
    </dgm:pt>
    <dgm:pt modelId="{F2E7714D-E5DE-4432-9724-7F7C8A1FB7B8}" type="pres">
      <dgm:prSet presAssocID="{A4C85312-A184-47E2-9A46-48DEB78FA6E1}" presName="spaceRect" presStyleCnt="0"/>
      <dgm:spPr/>
    </dgm:pt>
    <dgm:pt modelId="{3EF3AFAC-09EC-4C9B-B24C-641E8D31DF89}" type="pres">
      <dgm:prSet presAssocID="{A4C85312-A184-47E2-9A46-48DEB78FA6E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E24233A-EB5D-4D09-A717-0BC59A8FB5D5}" srcId="{58507A3A-E4E2-4577-A7F3-B462EEE4F0AB}" destId="{A4C85312-A184-47E2-9A46-48DEB78FA6E1}" srcOrd="2" destOrd="0" parTransId="{CA40A891-3512-4FAF-8FE6-7E9859152DA5}" sibTransId="{6FA57E55-DC49-47C3-AC3B-70246699586C}"/>
    <dgm:cxn modelId="{CD2CB153-54F7-2047-9418-ACF77C32D027}" type="presOf" srcId="{78AFCA21-66FE-48A3-8D2E-163F1928E2E8}" destId="{2127D80C-13C8-4427-88D1-16140ECF6804}" srcOrd="0" destOrd="0" presId="urn:microsoft.com/office/officeart/2018/2/layout/IconVerticalSolidList"/>
    <dgm:cxn modelId="{87912F7E-AF55-ED46-8C73-65FC318F71B2}" type="presOf" srcId="{1AF92198-1B89-492C-98FC-AA33DE070138}" destId="{C099EC75-FC6E-44E2-B9B8-1A5A9E7E5057}" srcOrd="0" destOrd="0" presId="urn:microsoft.com/office/officeart/2018/2/layout/IconVerticalSolidList"/>
    <dgm:cxn modelId="{E03CB0A5-9FB1-3A46-8FA1-99E151B827D5}" type="presOf" srcId="{58507A3A-E4E2-4577-A7F3-B462EEE4F0AB}" destId="{F0CF30C9-DAB3-449C-A858-90F64882364E}" srcOrd="0" destOrd="0" presId="urn:microsoft.com/office/officeart/2018/2/layout/IconVerticalSolidList"/>
    <dgm:cxn modelId="{BCBFB2B1-2B51-6344-9CB5-528504EEAB9A}" type="presOf" srcId="{A4C85312-A184-47E2-9A46-48DEB78FA6E1}" destId="{3EF3AFAC-09EC-4C9B-B24C-641E8D31DF89}" srcOrd="0" destOrd="0" presId="urn:microsoft.com/office/officeart/2018/2/layout/IconVerticalSolidList"/>
    <dgm:cxn modelId="{4C8A46E7-FD49-45C3-9466-478F3CF5B5EA}" srcId="{58507A3A-E4E2-4577-A7F3-B462EEE4F0AB}" destId="{78AFCA21-66FE-48A3-8D2E-163F1928E2E8}" srcOrd="0" destOrd="0" parTransId="{F695620F-AB5A-4906-B89A-826BEDC1354F}" sibTransId="{B73C140C-9B8E-41C2-84D2-F6C82DD99095}"/>
    <dgm:cxn modelId="{9F0F88F9-4120-4AC5-91A1-7A7950F45679}" srcId="{58507A3A-E4E2-4577-A7F3-B462EEE4F0AB}" destId="{1AF92198-1B89-492C-98FC-AA33DE070138}" srcOrd="1" destOrd="0" parTransId="{DA1B0AF5-051D-42B1-8E1E-6F08532E85A7}" sibTransId="{7F1F1ED9-2655-41D2-B607-D76E4E4F37D0}"/>
    <dgm:cxn modelId="{671BD833-DDDA-DA47-8F8C-AAB659F87F3F}" type="presParOf" srcId="{F0CF30C9-DAB3-449C-A858-90F64882364E}" destId="{7EC5401E-5949-4B1F-8B5F-6A0FB8210F51}" srcOrd="0" destOrd="0" presId="urn:microsoft.com/office/officeart/2018/2/layout/IconVerticalSolidList"/>
    <dgm:cxn modelId="{6E41053A-CADC-D74C-B40D-79BA9AE45362}" type="presParOf" srcId="{7EC5401E-5949-4B1F-8B5F-6A0FB8210F51}" destId="{1ADD8249-EB93-406F-818B-48AAED540EEA}" srcOrd="0" destOrd="0" presId="urn:microsoft.com/office/officeart/2018/2/layout/IconVerticalSolidList"/>
    <dgm:cxn modelId="{202FE568-FE94-2342-9695-3FD084089289}" type="presParOf" srcId="{7EC5401E-5949-4B1F-8B5F-6A0FB8210F51}" destId="{46CF1841-CABC-4FA9-809B-C01D5CA11A60}" srcOrd="1" destOrd="0" presId="urn:microsoft.com/office/officeart/2018/2/layout/IconVerticalSolidList"/>
    <dgm:cxn modelId="{E157D4E3-05C4-0547-9D9E-87386437D623}" type="presParOf" srcId="{7EC5401E-5949-4B1F-8B5F-6A0FB8210F51}" destId="{59B68F6C-2FE1-4614-B4B5-EC29909C02E5}" srcOrd="2" destOrd="0" presId="urn:microsoft.com/office/officeart/2018/2/layout/IconVerticalSolidList"/>
    <dgm:cxn modelId="{BC496D76-08A0-D342-875A-6AB40C4FD2CE}" type="presParOf" srcId="{7EC5401E-5949-4B1F-8B5F-6A0FB8210F51}" destId="{2127D80C-13C8-4427-88D1-16140ECF6804}" srcOrd="3" destOrd="0" presId="urn:microsoft.com/office/officeart/2018/2/layout/IconVerticalSolidList"/>
    <dgm:cxn modelId="{BF3686CC-C0FA-FC4B-976A-DDAC8C2B7C54}" type="presParOf" srcId="{F0CF30C9-DAB3-449C-A858-90F64882364E}" destId="{1DD3FA8C-3A14-4602-9555-2D669D0425D6}" srcOrd="1" destOrd="0" presId="urn:microsoft.com/office/officeart/2018/2/layout/IconVerticalSolidList"/>
    <dgm:cxn modelId="{7A8D2054-21F7-FD4E-AF08-7C6E533991B1}" type="presParOf" srcId="{F0CF30C9-DAB3-449C-A858-90F64882364E}" destId="{77A8ED15-3AAD-41C6-9CF8-255BE97746FD}" srcOrd="2" destOrd="0" presId="urn:microsoft.com/office/officeart/2018/2/layout/IconVerticalSolidList"/>
    <dgm:cxn modelId="{B5ED5E65-3A25-C54D-9B2F-B60E1D958806}" type="presParOf" srcId="{77A8ED15-3AAD-41C6-9CF8-255BE97746FD}" destId="{225EE1F6-E888-4A74-9185-6F39D0A453C0}" srcOrd="0" destOrd="0" presId="urn:microsoft.com/office/officeart/2018/2/layout/IconVerticalSolidList"/>
    <dgm:cxn modelId="{F6295283-8A6D-2644-90BF-9A6E8A63DD89}" type="presParOf" srcId="{77A8ED15-3AAD-41C6-9CF8-255BE97746FD}" destId="{5A9EA6C7-9CA2-4C3D-9DB8-278FB88BCEED}" srcOrd="1" destOrd="0" presId="urn:microsoft.com/office/officeart/2018/2/layout/IconVerticalSolidList"/>
    <dgm:cxn modelId="{59E01398-FB85-B94B-963F-B11A3B36CB7E}" type="presParOf" srcId="{77A8ED15-3AAD-41C6-9CF8-255BE97746FD}" destId="{F50FB67D-1DA6-419C-9686-179AB4BEE039}" srcOrd="2" destOrd="0" presId="urn:microsoft.com/office/officeart/2018/2/layout/IconVerticalSolidList"/>
    <dgm:cxn modelId="{5714CAFB-9521-2A49-994B-52637AC8069E}" type="presParOf" srcId="{77A8ED15-3AAD-41C6-9CF8-255BE97746FD}" destId="{C099EC75-FC6E-44E2-B9B8-1A5A9E7E5057}" srcOrd="3" destOrd="0" presId="urn:microsoft.com/office/officeart/2018/2/layout/IconVerticalSolidList"/>
    <dgm:cxn modelId="{2D2EF2A9-B3E5-2B4F-8CB6-D906941131E4}" type="presParOf" srcId="{F0CF30C9-DAB3-449C-A858-90F64882364E}" destId="{4EA2B15E-0212-4625-BFA5-8B279C35035E}" srcOrd="3" destOrd="0" presId="urn:microsoft.com/office/officeart/2018/2/layout/IconVerticalSolidList"/>
    <dgm:cxn modelId="{7790442A-BCC9-5B4F-BBC8-A6C9046DBF71}" type="presParOf" srcId="{F0CF30C9-DAB3-449C-A858-90F64882364E}" destId="{B56B6FF2-6DD3-4BCE-9BD3-9B9B214FEA9F}" srcOrd="4" destOrd="0" presId="urn:microsoft.com/office/officeart/2018/2/layout/IconVerticalSolidList"/>
    <dgm:cxn modelId="{7BD3A4A5-7E46-9946-8BB2-89C9F0FE8DAD}" type="presParOf" srcId="{B56B6FF2-6DD3-4BCE-9BD3-9B9B214FEA9F}" destId="{DB13C105-6414-4177-BEA2-CFC3016AD1AF}" srcOrd="0" destOrd="0" presId="urn:microsoft.com/office/officeart/2018/2/layout/IconVerticalSolidList"/>
    <dgm:cxn modelId="{30918485-C90A-E943-8BBB-B2C2CC193B6A}" type="presParOf" srcId="{B56B6FF2-6DD3-4BCE-9BD3-9B9B214FEA9F}" destId="{CA318133-0FB0-46A4-AE3A-77CA424C913E}" srcOrd="1" destOrd="0" presId="urn:microsoft.com/office/officeart/2018/2/layout/IconVerticalSolidList"/>
    <dgm:cxn modelId="{C63B7CC3-AD6D-8242-BF85-FEDAE219D875}" type="presParOf" srcId="{B56B6FF2-6DD3-4BCE-9BD3-9B9B214FEA9F}" destId="{F2E7714D-E5DE-4432-9724-7F7C8A1FB7B8}" srcOrd="2" destOrd="0" presId="urn:microsoft.com/office/officeart/2018/2/layout/IconVerticalSolidList"/>
    <dgm:cxn modelId="{568715F5-F798-C841-8B3A-F6BA3BD7E8EF}" type="presParOf" srcId="{B56B6FF2-6DD3-4BCE-9BD3-9B9B214FEA9F}" destId="{3EF3AFAC-09EC-4C9B-B24C-641E8D31DF8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DD8249-EB93-406F-818B-48AAED540EEA}">
      <dsp:nvSpPr>
        <dsp:cNvPr id="0" name=""/>
        <dsp:cNvSpPr/>
      </dsp:nvSpPr>
      <dsp:spPr>
        <a:xfrm>
          <a:off x="0" y="653"/>
          <a:ext cx="6037542" cy="15298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CF1841-CABC-4FA9-809B-C01D5CA11A60}">
      <dsp:nvSpPr>
        <dsp:cNvPr id="0" name=""/>
        <dsp:cNvSpPr/>
      </dsp:nvSpPr>
      <dsp:spPr>
        <a:xfrm>
          <a:off x="462771" y="344863"/>
          <a:ext cx="841402" cy="84140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27D80C-13C8-4427-88D1-16140ECF6804}">
      <dsp:nvSpPr>
        <dsp:cNvPr id="0" name=""/>
        <dsp:cNvSpPr/>
      </dsp:nvSpPr>
      <dsp:spPr>
        <a:xfrm>
          <a:off x="1766944" y="653"/>
          <a:ext cx="4270597" cy="15298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906" tIns="161906" rIns="161906" bIns="16190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b="0" i="0" kern="1200"/>
            <a:t>Monitor weather conditions to enable safe operations </a:t>
          </a:r>
          <a:endParaRPr lang="en-US" sz="2500" kern="1200"/>
        </a:p>
      </dsp:txBody>
      <dsp:txXfrm>
        <a:off x="1766944" y="653"/>
        <a:ext cx="4270597" cy="1529822"/>
      </dsp:txXfrm>
    </dsp:sp>
    <dsp:sp modelId="{225EE1F6-E888-4A74-9185-6F39D0A453C0}">
      <dsp:nvSpPr>
        <dsp:cNvPr id="0" name=""/>
        <dsp:cNvSpPr/>
      </dsp:nvSpPr>
      <dsp:spPr>
        <a:xfrm>
          <a:off x="0" y="1912931"/>
          <a:ext cx="6037542" cy="15298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9EA6C7-9CA2-4C3D-9DB8-278FB88BCEED}">
      <dsp:nvSpPr>
        <dsp:cNvPr id="0" name=""/>
        <dsp:cNvSpPr/>
      </dsp:nvSpPr>
      <dsp:spPr>
        <a:xfrm>
          <a:off x="462771" y="2257141"/>
          <a:ext cx="841402" cy="84140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99EC75-FC6E-44E2-B9B8-1A5A9E7E5057}">
      <dsp:nvSpPr>
        <dsp:cNvPr id="0" name=""/>
        <dsp:cNvSpPr/>
      </dsp:nvSpPr>
      <dsp:spPr>
        <a:xfrm>
          <a:off x="1766944" y="1912931"/>
          <a:ext cx="4270597" cy="15298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906" tIns="161906" rIns="161906" bIns="16190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b="0" i="0" kern="1200"/>
            <a:t>Frequent and severe weather changes in arctic </a:t>
          </a:r>
          <a:endParaRPr lang="en-US" sz="2500" kern="1200"/>
        </a:p>
      </dsp:txBody>
      <dsp:txXfrm>
        <a:off x="1766944" y="1912931"/>
        <a:ext cx="4270597" cy="1529822"/>
      </dsp:txXfrm>
    </dsp:sp>
    <dsp:sp modelId="{DB13C105-6414-4177-BEA2-CFC3016AD1AF}">
      <dsp:nvSpPr>
        <dsp:cNvPr id="0" name=""/>
        <dsp:cNvSpPr/>
      </dsp:nvSpPr>
      <dsp:spPr>
        <a:xfrm>
          <a:off x="0" y="3825209"/>
          <a:ext cx="6037542" cy="15298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18133-0FB0-46A4-AE3A-77CA424C913E}">
      <dsp:nvSpPr>
        <dsp:cNvPr id="0" name=""/>
        <dsp:cNvSpPr/>
      </dsp:nvSpPr>
      <dsp:spPr>
        <a:xfrm>
          <a:off x="462771" y="4169419"/>
          <a:ext cx="841402" cy="84140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F3AFAC-09EC-4C9B-B24C-641E8D31DF89}">
      <dsp:nvSpPr>
        <dsp:cNvPr id="0" name=""/>
        <dsp:cNvSpPr/>
      </dsp:nvSpPr>
      <dsp:spPr>
        <a:xfrm>
          <a:off x="1766944" y="3825209"/>
          <a:ext cx="4270597" cy="15298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906" tIns="161906" rIns="161906" bIns="16190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b="0" i="0" kern="1200"/>
            <a:t>NRT satellite imagery is best way to monitor weather </a:t>
          </a:r>
          <a:endParaRPr lang="en-US" sz="2500" kern="1200"/>
        </a:p>
      </dsp:txBody>
      <dsp:txXfrm>
        <a:off x="1766944" y="3825209"/>
        <a:ext cx="4270597" cy="15298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69A00-CD7C-334A-A210-4CEF68EBE878}" type="datetimeFigureOut">
              <a:rPr lang="en-CA" smtClean="0"/>
              <a:t>2025-04-08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87D9B-18A1-5748-9580-D511463950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2813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ster_graphic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Anaconda: to run python</a:t>
            </a:r>
          </a:p>
          <a:p>
            <a:r>
              <a:rPr lang="en-US" err="1">
                <a:latin typeface="Calibri"/>
                <a:ea typeface="Calibri"/>
                <a:cs typeface="Calibri"/>
              </a:rPr>
              <a:t>Environemnt</a:t>
            </a:r>
            <a:r>
              <a:rPr lang="en-US">
                <a:latin typeface="Calibri"/>
                <a:ea typeface="Calibri"/>
                <a:cs typeface="Calibri"/>
              </a:rPr>
              <a:t> to ensure all packages and tools are </a:t>
            </a:r>
            <a:r>
              <a:rPr lang="en-US" err="1">
                <a:latin typeface="Calibri"/>
                <a:ea typeface="Calibri"/>
                <a:cs typeface="Calibri"/>
              </a:rPr>
              <a:t>downlaoded</a:t>
            </a:r>
            <a:r>
              <a:rPr lang="en-US">
                <a:latin typeface="Calibri"/>
                <a:ea typeface="Calibri"/>
                <a:cs typeface="Calibri"/>
              </a:rPr>
              <a:t> and </a:t>
            </a:r>
            <a:r>
              <a:rPr lang="en-US" err="1">
                <a:latin typeface="Calibri"/>
                <a:ea typeface="Calibri"/>
                <a:cs typeface="Calibri"/>
              </a:rPr>
              <a:t>fuctional</a:t>
            </a:r>
            <a:endParaRPr lang="en-US">
              <a:latin typeface="Calibri"/>
              <a:ea typeface="Calibri"/>
              <a:cs typeface="Calibri"/>
            </a:endParaRPr>
          </a:p>
          <a:p>
            <a:endParaRPr lang="en-US">
              <a:latin typeface="Calibri"/>
              <a:ea typeface="Calibri"/>
              <a:cs typeface="Calibri"/>
            </a:endParaRPr>
          </a:p>
          <a:p>
            <a:r>
              <a:rPr lang="en-US"/>
              <a:t>GDAL = reading and writing </a:t>
            </a:r>
            <a:r>
              <a:rPr lang="en-US">
                <a:hlinkClick r:id="rId3"/>
              </a:rPr>
              <a:t>raster</a:t>
            </a:r>
            <a:r>
              <a:rPr lang="en-US"/>
              <a:t> (grid) files and tiff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87D9B-18A1-5748-9580-D511463950EB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19269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log in to </a:t>
            </a:r>
            <a:r>
              <a:rPr lang="en-US" err="1">
                <a:latin typeface="Calibri"/>
                <a:ea typeface="Calibri"/>
                <a:cs typeface="Calibri"/>
              </a:rPr>
              <a:t>nasa</a:t>
            </a:r>
            <a:r>
              <a:rPr lang="en-US">
                <a:latin typeface="Calibri"/>
                <a:ea typeface="Calibri"/>
                <a:cs typeface="Calibri"/>
              </a:rPr>
              <a:t> portal of data</a:t>
            </a:r>
          </a:p>
          <a:p>
            <a:endParaRPr lang="en-US">
              <a:latin typeface="Calibri"/>
              <a:ea typeface="Calibri"/>
              <a:cs typeface="Calibri"/>
            </a:endParaRPr>
          </a:p>
          <a:p>
            <a:endParaRPr lang="en-US">
              <a:latin typeface="Calibri"/>
              <a:ea typeface="Calibri"/>
              <a:cs typeface="Calibri"/>
            </a:endParaRPr>
          </a:p>
          <a:p>
            <a:endParaRPr lang="en-US">
              <a:latin typeface="Calibri"/>
              <a:ea typeface="Calibri"/>
              <a:cs typeface="Calibri"/>
            </a:endParaRPr>
          </a:p>
          <a:p>
            <a:r>
              <a:rPr lang="en-US">
                <a:latin typeface="Calibri"/>
                <a:ea typeface="Calibri"/>
                <a:cs typeface="Calibri"/>
              </a:rPr>
              <a:t>Composite to stitch together files to cover AOI</a:t>
            </a:r>
          </a:p>
          <a:p>
            <a:endParaRPr lang="en-US">
              <a:latin typeface="Calibri"/>
              <a:ea typeface="Calibri"/>
              <a:cs typeface="Calibri"/>
            </a:endParaRPr>
          </a:p>
          <a:p>
            <a:r>
              <a:rPr lang="en-US">
                <a:latin typeface="Calibri"/>
                <a:ea typeface="Calibri"/>
                <a:cs typeface="Calibri"/>
              </a:rPr>
              <a:t>QGIS is open source to </a:t>
            </a:r>
            <a:r>
              <a:rPr lang="en-US" err="1">
                <a:latin typeface="Calibri"/>
                <a:ea typeface="Calibri"/>
                <a:cs typeface="Calibri"/>
              </a:rPr>
              <a:t>visualise</a:t>
            </a:r>
            <a:r>
              <a:rPr lang="en-US">
                <a:latin typeface="Calibri"/>
                <a:ea typeface="Calibri"/>
                <a:cs typeface="Calibri"/>
              </a:rPr>
              <a:t>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87D9B-18A1-5748-9580-D511463950EB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7567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800"/>
              <a:t>How to Create an Account</a:t>
            </a:r>
          </a:p>
          <a:p>
            <a:pPr marL="628650" lvl="1" indent="-171450">
              <a:buFont typeface="Courier New" panose="020B0604020202020204" pitchFamily="34" charset="0"/>
              <a:buChar char="o"/>
            </a:pPr>
            <a:r>
              <a:rPr lang="en-US" sz="2800"/>
              <a:t>Free on NASA website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800"/>
              <a:t>How to change the Code</a:t>
            </a:r>
          </a:p>
          <a:p>
            <a:pPr marL="628650" lvl="1" indent="-171450">
              <a:buFont typeface="Courier New" panose="020B0604020202020204" pitchFamily="34" charset="0"/>
              <a:buChar char="o"/>
            </a:pPr>
            <a:r>
              <a:rPr lang="en-US" sz="2800"/>
              <a:t>Replace quotes with created username and password</a:t>
            </a:r>
          </a:p>
          <a:p>
            <a:pPr marL="628650" lvl="1" indent="-171450">
              <a:buFont typeface="Courier New" panose="020B0604020202020204" pitchFamily="34" charset="0"/>
              <a:buChar char="o"/>
            </a:pPr>
            <a:r>
              <a:rPr lang="en-US" sz="2800"/>
              <a:t>Hard code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87D9B-18A1-5748-9580-D511463950EB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57214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/>
              <a:buChar char="v"/>
            </a:pPr>
            <a:r>
              <a:rPr lang="en-US" err="1"/>
              <a:t>verify_credentials</a:t>
            </a:r>
            <a:r>
              <a:rPr lang="en-US"/>
              <a:t>()</a:t>
            </a:r>
          </a:p>
          <a:p>
            <a:pPr marL="628650" lvl="1" indent="-171450">
              <a:buFont typeface="Wingdings,Sans-Serif"/>
              <a:buChar char="Ø"/>
            </a:pPr>
            <a:r>
              <a:rPr lang="en-US"/>
              <a:t>No arguments</a:t>
            </a:r>
          </a:p>
          <a:p>
            <a:pPr marL="628650" lvl="1" indent="-171450">
              <a:buFont typeface="Wingdings,Sans-Serif"/>
              <a:buChar char="Ø"/>
            </a:pPr>
            <a:r>
              <a:rPr lang="en-US"/>
              <a:t>Outputs</a:t>
            </a:r>
          </a:p>
          <a:p>
            <a:pPr marL="1085850" lvl="2" indent="-171450">
              <a:buFont typeface="Wingdings,Sans-Serif"/>
              <a:buChar char="§"/>
            </a:pPr>
            <a:r>
              <a:rPr lang="en-US"/>
              <a:t>authentication object for </a:t>
            </a:r>
            <a:r>
              <a:rPr lang="en-US" err="1"/>
              <a:t>earthaccess.login</a:t>
            </a:r>
            <a:endParaRPr lang="en-US"/>
          </a:p>
          <a:p>
            <a:pPr marL="1085850" lvl="2" indent="-171450">
              <a:buFont typeface="Wingdings,Sans-Serif"/>
              <a:buChar char="§"/>
            </a:pPr>
            <a:r>
              <a:rPr lang="en-US" err="1"/>
              <a:t>get_modis_imagery</a:t>
            </a:r>
            <a:r>
              <a:rPr lang="en-US"/>
              <a:t>()</a:t>
            </a:r>
          </a:p>
          <a:p>
            <a:pPr marL="171450" indent="-171450">
              <a:buFont typeface="Wingdings"/>
              <a:buChar char="v"/>
            </a:pPr>
            <a:endParaRPr lang="en-US">
              <a:latin typeface="Aptos"/>
              <a:ea typeface="Calibri"/>
              <a:cs typeface="Calibri"/>
            </a:endParaRPr>
          </a:p>
          <a:p>
            <a:pPr marL="171450" indent="-171450">
              <a:buFont typeface="Wingdings"/>
              <a:buChar char="v"/>
            </a:pPr>
            <a:r>
              <a:rPr lang="en-US" err="1"/>
              <a:t>get_modis_imagery</a:t>
            </a:r>
            <a:r>
              <a:rPr lang="en-US"/>
              <a:t>()</a:t>
            </a:r>
            <a:endParaRPr lang="en-US">
              <a:latin typeface="Aptos"/>
              <a:ea typeface="Calibri"/>
              <a:cs typeface="Calibri"/>
            </a:endParaRPr>
          </a:p>
          <a:p>
            <a:pPr lvl="1" indent="-171450">
              <a:buFont typeface="Wingdings"/>
              <a:buChar char="Ø"/>
            </a:pPr>
            <a:r>
              <a:rPr lang="en-US">
                <a:latin typeface="Aptos"/>
                <a:ea typeface="Calibri"/>
                <a:cs typeface="Calibri"/>
              </a:rPr>
              <a:t>4 floats (min and max, </a:t>
            </a:r>
            <a:r>
              <a:rPr lang="en-US" err="1">
                <a:latin typeface="Aptos"/>
                <a:ea typeface="Calibri"/>
                <a:cs typeface="Calibri"/>
              </a:rPr>
              <a:t>lat</a:t>
            </a:r>
            <a:r>
              <a:rPr lang="en-US">
                <a:latin typeface="Aptos"/>
                <a:ea typeface="Calibri"/>
                <a:cs typeface="Calibri"/>
              </a:rPr>
              <a:t> and </a:t>
            </a:r>
            <a:r>
              <a:rPr lang="en-US" err="1">
                <a:latin typeface="Aptos"/>
                <a:ea typeface="Calibri"/>
                <a:cs typeface="Calibri"/>
              </a:rPr>
              <a:t>lon</a:t>
            </a:r>
            <a:r>
              <a:rPr lang="en-US">
                <a:latin typeface="Aptos"/>
                <a:ea typeface="Calibri"/>
                <a:cs typeface="Calibri"/>
              </a:rPr>
              <a:t>)</a:t>
            </a:r>
          </a:p>
          <a:p>
            <a:pPr lvl="1" indent="-171450">
              <a:buFont typeface="Wingdings"/>
              <a:buChar char="Ø"/>
            </a:pPr>
            <a:r>
              <a:rPr lang="en-US">
                <a:latin typeface="Aptos"/>
                <a:ea typeface="Calibri"/>
                <a:cs typeface="Calibri"/>
              </a:rPr>
              <a:t>Float for time offset</a:t>
            </a:r>
          </a:p>
          <a:p>
            <a:pPr lvl="1" indent="-171450">
              <a:buFont typeface="Wingdings"/>
              <a:buChar char="Ø"/>
            </a:pPr>
            <a:r>
              <a:rPr lang="en-US"/>
              <a:t>String for resolution (Accepted values are "QKM", "HKM", or "both")</a:t>
            </a:r>
            <a:endParaRPr lang="en-US">
              <a:latin typeface="Aptos"/>
              <a:ea typeface="Calibri"/>
              <a:cs typeface="Calibri"/>
            </a:endParaRPr>
          </a:p>
          <a:p>
            <a:pPr lvl="1" indent="-171450">
              <a:buFont typeface="Wingdings"/>
              <a:buChar char="Ø"/>
            </a:pPr>
            <a:r>
              <a:rPr lang="en-US">
                <a:latin typeface="Aptos"/>
                <a:ea typeface="Calibri"/>
                <a:cs typeface="Calibri"/>
              </a:rPr>
              <a:t>Returns 3 lists</a:t>
            </a:r>
          </a:p>
          <a:p>
            <a:pPr marL="628650" lvl="2" indent="-171450">
              <a:buFont typeface="Wingdings,Sans-Serif"/>
              <a:buChar char="§"/>
            </a:pPr>
            <a:r>
              <a:rPr lang="en-US"/>
              <a:t>List of granule objects</a:t>
            </a:r>
            <a:endParaRPr lang="en-US">
              <a:latin typeface="Aptos"/>
              <a:ea typeface="Calibri"/>
              <a:cs typeface="Calibri"/>
            </a:endParaRPr>
          </a:p>
          <a:p>
            <a:pPr marL="628650" lvl="2" indent="-171450">
              <a:buFont typeface="Wingdings,Sans-Serif"/>
              <a:buChar char="§"/>
            </a:pPr>
            <a:r>
              <a:rPr lang="en-US"/>
              <a:t>A list of strings representing the product types</a:t>
            </a:r>
            <a:endParaRPr lang="en-US">
              <a:latin typeface="Aptos"/>
              <a:ea typeface="Calibri"/>
              <a:cs typeface="Calibri"/>
            </a:endParaRPr>
          </a:p>
          <a:p>
            <a:pPr marL="628650" lvl="2" indent="-171450">
              <a:buFont typeface="Wingdings,Sans-Serif"/>
              <a:buChar char="§"/>
            </a:pPr>
            <a:r>
              <a:rPr lang="en-US"/>
              <a:t>A list of datetime objects extracted from the metadata </a:t>
            </a:r>
            <a:endParaRPr lang="en-US">
              <a:latin typeface="Aptos"/>
              <a:ea typeface="Calibri"/>
              <a:cs typeface="Calibri"/>
            </a:endParaRPr>
          </a:p>
          <a:p>
            <a:pPr marL="171450" indent="-171450">
              <a:buFont typeface="Wingdings"/>
              <a:buChar char="v"/>
            </a:pPr>
            <a:r>
              <a:rPr lang="en-US" err="1"/>
              <a:t>download_and_process_image</a:t>
            </a:r>
            <a:r>
              <a:rPr lang="en-US"/>
              <a:t>()</a:t>
            </a:r>
            <a:endParaRPr lang="en-US">
              <a:latin typeface="Aptos"/>
              <a:ea typeface="Calibri"/>
              <a:cs typeface="Calibri"/>
            </a:endParaRPr>
          </a:p>
          <a:p>
            <a:pPr lvl="1" indent="-171450">
              <a:buFont typeface="Wingdings"/>
              <a:buChar char="Ø"/>
            </a:pPr>
            <a:r>
              <a:rPr lang="en-US" err="1">
                <a:latin typeface="Aptos"/>
                <a:ea typeface="Calibri"/>
                <a:cs typeface="Calibri"/>
              </a:rPr>
              <a:t>Arugu</a:t>
            </a:r>
          </a:p>
          <a:p>
            <a:pPr lvl="1" indent="-171450">
              <a:buFont typeface="Wingdings"/>
              <a:buChar char="Ø"/>
            </a:pPr>
            <a:endParaRPr lang="en-US">
              <a:latin typeface="Aptos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87D9B-18A1-5748-9580-D511463950EB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4749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Processing one image – through the whole script takes </a:t>
            </a:r>
            <a:r>
              <a:rPr lang="en-CA" err="1"/>
              <a:t>approx</a:t>
            </a:r>
            <a:r>
              <a:rPr lang="en-CA"/>
              <a:t> 5 minutes </a:t>
            </a:r>
          </a:p>
          <a:p>
            <a:endParaRPr lang="en-CA"/>
          </a:p>
          <a:p>
            <a:r>
              <a:rPr lang="en-CA"/>
              <a:t>No images in arctic in winter  - we tested on Ottawa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87D9B-18A1-5748-9580-D511463950EB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0612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Further reduce the processing time </a:t>
            </a:r>
          </a:p>
          <a:p>
            <a:r>
              <a:rPr lang="en-CA"/>
              <a:t>Make the output file sizes smaller </a:t>
            </a:r>
          </a:p>
          <a:p>
            <a:r>
              <a:rPr lang="en-CA"/>
              <a:t>This could allow for Scaling up AOIs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87D9B-18A1-5748-9580-D511463950EB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9417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691BC-CCCD-9170-A069-73794CFDDB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BC0C66-F616-C7DB-44EE-B61C51ED3D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643C3-6695-BD10-94AD-476B8CFBB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F61DF-71A5-1442-DA38-CC51021E4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ECE38-1723-4516-1F72-7CFB50162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2046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23DC0-A1DA-F984-DCD0-FE2CC7F2D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26CB55-4304-FF11-CBF0-98B111D82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F9B60-30FE-DB98-BD9E-2287750AD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615F3-F6E3-B34D-9A62-EB1685DBA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A34EF-6F89-3ECF-AD84-A556B905B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41461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975940-889D-615A-D887-CEE00F5FCF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BF1E9-48BD-244B-1E27-7344E5082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21FCF-7C68-18F0-A3CB-CC08080BA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218D9-D935-F94A-75E7-21FCB156D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482F0-7B93-E456-915E-4E10C8A34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9468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D13DA-DBDB-27ED-1E59-0F0A2588F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FC7ED-D2AE-BB1C-3483-520630007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BBDC3-1628-BC1D-98FD-D777C0ABB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E2ABB-89FE-2C2F-7818-E96493BDC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7FE05-FD9F-6A2B-3CA8-1791DC0AC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1404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EE8E3-0180-255F-7BF6-069484E57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44556-5E5E-6C32-3661-B8EF8636F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AB95C-F527-8011-4B8E-7CA997366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7F233-54CF-4718-9CDB-C6FF3DF95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CC433-676E-FDC6-0923-95EA03729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500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62B15-30D6-D759-59FC-87DB2AD73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17DB-B469-3979-9ED3-98B65653B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606576-62B8-58ED-553B-9275B8C283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CDC34E-7C24-17AE-A9D1-27F6E084E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E7EF9D-A3BD-D130-B998-2A8195FEB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17400-BB58-CCD1-C373-470905A72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59173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0484F-A69D-03CC-8D84-A6A20BFF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3C92F6-AB2E-2488-E407-2B3D80451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3E2209-1918-4F7B-781C-A7203A491B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DFC9D4-787C-96D1-64A4-8E79CE948F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1E585-A1B3-434B-0872-C285618E99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5BA67C-B2A1-3871-CDE5-852AD7CFE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81F805-7663-0BC7-B547-02B857DE3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FB889D-D715-F378-B0F5-E204526F4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96850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1E375-5648-A733-FBB6-6A71727FD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EAB160-9069-3991-A221-C474ADA9C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786013-DCFF-A296-AD14-A883E41C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3D4C75-07CB-770D-A264-D2ABFB339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710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BA4555-E186-C0E6-6A09-D33E3641F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20948C-3388-4F86-D8F5-9EF17C541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500ED-9573-B867-29D5-8304830EE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48338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49BDD-AF18-7B2E-6789-41D18D2C4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C9065-79BD-D04D-A0D2-68B130B42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76D7E3-3D6E-51C9-671D-F8DDB1735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EFB06D-E3E9-D8BD-371B-E5E0D2C72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D97E53-949E-3F3F-1DB4-64CD7F4AD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87BEC-A230-0CCF-61BB-734DAD40A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1311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13FC2-CFED-F152-D6B3-365E9A7CC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B9B2B0-E6D5-5EC4-3822-A80FDBE78E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9DCC10-2FB9-DB73-8BB4-F107243B2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4EC831-BC45-2DDF-9275-6D43B8838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58006-2390-21F3-705F-5899E34E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A97D2E-B56B-BD33-6BE6-C4C4382EB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56999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37EB4B-92C4-C3CF-0C8C-6545579C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AEB3D6-DA36-5E06-287A-798EA3232B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EE35C-52A2-66BB-9CC1-0FBFCC6A47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AF61AA-5A98-4049-A93E-477E5505141A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E7C37-5030-11E8-B804-55E9ED3E03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B1830-1C95-911A-F101-AF18928065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35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Rectangle 104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3B574EB-5945-68DE-D846-0A9D29A18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911" b="1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2E90CA-A837-5BE8-3C22-6599A85772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CA" sz="6600" b="1">
                <a:solidFill>
                  <a:schemeClr val="bg1"/>
                </a:solidFill>
                <a:latin typeface="+mn-lt"/>
              </a:rPr>
              <a:t>Weather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C53A05-A8C4-E4D8-082F-D4FF27254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CA">
                <a:solidFill>
                  <a:schemeClr val="bg1"/>
                </a:solidFill>
              </a:rPr>
              <a:t>Alana, Leo, Zack</a:t>
            </a:r>
          </a:p>
        </p:txBody>
      </p:sp>
      <p:sp>
        <p:nvSpPr>
          <p:cNvPr id="104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0C3134-53B9-350F-FC0C-96C5AC0A5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099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061DFF-822E-6677-D388-744C7F501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F79CFE-61AC-3A61-D212-8244CB76F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252" y="586855"/>
            <a:ext cx="3335836" cy="3387497"/>
          </a:xfrm>
        </p:spPr>
        <p:txBody>
          <a:bodyPr anchor="b">
            <a:normAutofit/>
          </a:bodyPr>
          <a:lstStyle/>
          <a:p>
            <a:pPr algn="r"/>
            <a:r>
              <a:rPr lang="en-CA" sz="3400" b="1">
                <a:solidFill>
                  <a:srgbClr val="FFFFFF"/>
                </a:solidFill>
                <a:latin typeface="+mn-lt"/>
              </a:rPr>
              <a:t>Documentation – Functions</a:t>
            </a:r>
            <a:endParaRPr lang="en-CA" sz="3400" b="1">
              <a:solidFill>
                <a:srgbClr val="FFFFFF"/>
              </a:solidFill>
              <a:latin typeface="Apto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33DFB-C014-0877-3DCB-628183A80E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4548" y="649480"/>
            <a:ext cx="7351655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CA" sz="2000" err="1">
                <a:latin typeface="American Typewriter"/>
              </a:rPr>
              <a:t>cleanup_files</a:t>
            </a:r>
            <a:endParaRPr lang="en-CA" sz="2000">
              <a:latin typeface="American Typewriter"/>
            </a:endParaRPr>
          </a:p>
          <a:p>
            <a:pPr lvl="1"/>
            <a:r>
              <a:rPr lang="en-CA" sz="2000">
                <a:latin typeface="American Typewriter"/>
              </a:rPr>
              <a:t>remove temporary files, only keep tiff files</a:t>
            </a:r>
          </a:p>
          <a:p>
            <a:pPr marL="0" indent="0">
              <a:buNone/>
            </a:pPr>
            <a:endParaRPr lang="en-CA" sz="2000">
              <a:latin typeface="American Typewriter" panose="02090604020004020304" pitchFamily="18" charset="77"/>
            </a:endParaRPr>
          </a:p>
          <a:p>
            <a:pPr marL="0" indent="0">
              <a:buNone/>
            </a:pPr>
            <a:endParaRPr lang="en-CA" sz="2000">
              <a:latin typeface="American Typewriter" panose="02090604020004020304" pitchFamily="18" charset="77"/>
            </a:endParaRPr>
          </a:p>
          <a:p>
            <a:pPr marL="0" indent="0">
              <a:buNone/>
            </a:pPr>
            <a:r>
              <a:rPr lang="en-CA" sz="2000" err="1">
                <a:latin typeface="American Typewriter"/>
              </a:rPr>
              <a:t>create_multi_band_composite</a:t>
            </a:r>
            <a:r>
              <a:rPr lang="en-CA" sz="2000">
                <a:latin typeface="American Typewriter"/>
              </a:rPr>
              <a:t> </a:t>
            </a:r>
          </a:p>
          <a:p>
            <a:pPr lvl="1"/>
            <a:r>
              <a:rPr lang="en-CA" sz="2000">
                <a:latin typeface="American Typewriter"/>
              </a:rPr>
              <a:t>combine bands from QKM and HKM into single tiff </a:t>
            </a:r>
          </a:p>
          <a:p>
            <a:pPr marL="0" indent="0">
              <a:buNone/>
            </a:pPr>
            <a:endParaRPr lang="en-CA" sz="2000">
              <a:latin typeface="Aptos" panose="02110004020202020204"/>
            </a:endParaRPr>
          </a:p>
          <a:p>
            <a:pPr marL="0" indent="0">
              <a:buNone/>
            </a:pPr>
            <a:endParaRPr lang="en-CA" sz="2000"/>
          </a:p>
          <a:p>
            <a:pPr marL="0" indent="0">
              <a:buNone/>
            </a:pPr>
            <a:endParaRPr lang="en-CA" sz="2000"/>
          </a:p>
          <a:p>
            <a:pPr marL="0" indent="0">
              <a:buNone/>
            </a:pPr>
            <a:endParaRPr lang="en-CA" sz="2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D3037-107F-E2FB-CE34-D9A60D0D6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10 L</a:t>
            </a:r>
          </a:p>
        </p:txBody>
      </p:sp>
    </p:spTree>
    <p:extLst>
      <p:ext uri="{BB962C8B-B14F-4D97-AF65-F5344CB8AC3E}">
        <p14:creationId xmlns:p14="http://schemas.microsoft.com/office/powerpoint/2010/main" val="305497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A713CD-69F4-6959-0E8A-F0D116BD5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7310D8-F63D-9876-684D-7934AB1E9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04" y="413126"/>
            <a:ext cx="9688296" cy="912442"/>
          </a:xfrm>
        </p:spPr>
        <p:txBody>
          <a:bodyPr anchor="b">
            <a:normAutofit/>
          </a:bodyPr>
          <a:lstStyle/>
          <a:p>
            <a:r>
              <a:rPr lang="en-CA" sz="4000" b="1">
                <a:latin typeface="Aptos"/>
              </a:rPr>
              <a:t>Documentation –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9D83B-98A3-B555-E773-89831609A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504" y="1399873"/>
            <a:ext cx="9688296" cy="40582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Hierarchical Data Format </a:t>
            </a:r>
            <a:r>
              <a:rPr lang="en-US" sz="2000"/>
              <a:t>(HDF) file </a:t>
            </a:r>
          </a:p>
          <a:p>
            <a:r>
              <a:rPr lang="en-US" sz="2000"/>
              <a:t>Temporary images – </a:t>
            </a:r>
            <a:r>
              <a:rPr lang="en-US" sz="2000">
                <a:ea typeface="+mn-lt"/>
                <a:cs typeface="+mn-lt"/>
              </a:rPr>
              <a:t>HKM (half-kilometer) and QKM (quarter-kilometer)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+mn-lt"/>
                <a:cs typeface="+mn-lt"/>
              </a:rPr>
              <a:t>spatial resolutions of MODIS data,  HKM is 500 meters and QKM is 250 meters</a:t>
            </a:r>
            <a:endParaRPr lang="en-US" sz="2000"/>
          </a:p>
          <a:p>
            <a:r>
              <a:rPr lang="en-US" sz="2000"/>
              <a:t>Composite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41CCAD-8E32-08D4-6883-ED14BA67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0137"/>
          <a:stretch/>
        </p:blipFill>
        <p:spPr>
          <a:xfrm>
            <a:off x="4035891" y="3963040"/>
            <a:ext cx="1937789" cy="2235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A2AEEF-5917-B958-9196-147CF13448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137"/>
          <a:stretch/>
        </p:blipFill>
        <p:spPr>
          <a:xfrm>
            <a:off x="9402896" y="3918218"/>
            <a:ext cx="1959809" cy="22605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403FEE-49F6-5630-2D83-62A2FD8FE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746" y="3918217"/>
            <a:ext cx="1943100" cy="2260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781D50-71B5-1929-1E0B-1CCFC461F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819" y="3950234"/>
            <a:ext cx="1946787" cy="22606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BA7CC1-4236-EF97-EDE5-6D8B6DE86634}"/>
              </a:ext>
            </a:extLst>
          </p:cNvPr>
          <p:cNvCxnSpPr>
            <a:cxnSpLocks/>
            <a:stCxn id="8" idx="3"/>
            <a:endCxn id="5" idx="1"/>
          </p:cNvCxnSpPr>
          <p:nvPr/>
        </p:nvCxnSpPr>
        <p:spPr>
          <a:xfrm>
            <a:off x="2710606" y="5080534"/>
            <a:ext cx="1325285" cy="106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BADD263-448F-6B1E-1568-E6046409110C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>
            <a:off x="8229846" y="5048517"/>
            <a:ext cx="1173050" cy="1"/>
          </a:xfrm>
          <a:prstGeom prst="straightConnector1">
            <a:avLst/>
          </a:prstGeom>
          <a:ln w="508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21182887-87D4-5BE4-1C69-64AC2FAB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11</a:t>
            </a:fld>
            <a:r>
              <a:rPr lang="en-US"/>
              <a:t> A</a:t>
            </a:r>
          </a:p>
        </p:txBody>
      </p:sp>
    </p:spTree>
    <p:extLst>
      <p:ext uri="{BB962C8B-B14F-4D97-AF65-F5344CB8AC3E}">
        <p14:creationId xmlns:p14="http://schemas.microsoft.com/office/powerpoint/2010/main" val="3574613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52C4D-8DC7-6CE9-8159-E1353B032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Aptos"/>
              </a:rPr>
              <a:t>Composite Output 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CA5CE-231A-61AB-1B1C-EE921B5E8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rgbClr val="040C28"/>
                </a:solidFill>
                <a:ea typeface="+mn-lt"/>
                <a:cs typeface="+mn-lt"/>
              </a:rPr>
              <a:t>Tagged Image File Format (tiff) containing the following bands</a:t>
            </a:r>
            <a:endParaRPr lang="en-US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F7A8B0-21CC-DBEE-E55D-1916C87CB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12</a:t>
            </a:fld>
            <a:r>
              <a:rPr lang="en-US"/>
              <a:t> L</a:t>
            </a:r>
          </a:p>
        </p:txBody>
      </p:sp>
      <p:pic>
        <p:nvPicPr>
          <p:cNvPr id="6" name="Picture 5" descr="A table with numbers and lines&#10;&#10;AI-generated content may be incorrect.">
            <a:extLst>
              <a:ext uri="{FF2B5EF4-FFF2-40B4-BE49-F238E27FC236}">
                <a16:creationId xmlns:a16="http://schemas.microsoft.com/office/drawing/2014/main" id="{AADF2ED0-4916-9E1A-88A0-21BC1174F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13" y="2636945"/>
            <a:ext cx="6202296" cy="2704699"/>
          </a:xfrm>
          <a:prstGeom prst="rect">
            <a:avLst/>
          </a:prstGeom>
        </p:spPr>
      </p:pic>
      <p:pic>
        <p:nvPicPr>
          <p:cNvPr id="7" name="Picture 6" descr="MODIS Instrument Links | Atmosphere Discipline Team Imager Products">
            <a:extLst>
              <a:ext uri="{FF2B5EF4-FFF2-40B4-BE49-F238E27FC236}">
                <a16:creationId xmlns:a16="http://schemas.microsoft.com/office/drawing/2014/main" id="{04B834E3-9A77-75DF-C801-2C96435C8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306" y="2620380"/>
            <a:ext cx="5739973" cy="273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46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B03467-EC32-BBE6-9C9F-40DC8E61F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75EAC9-444D-67AD-ABCC-2F3CD3A95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154099"/>
            <a:ext cx="5323715" cy="1642970"/>
          </a:xfrm>
        </p:spPr>
        <p:txBody>
          <a:bodyPr anchor="b">
            <a:normAutofit/>
          </a:bodyPr>
          <a:lstStyle/>
          <a:p>
            <a:r>
              <a:rPr lang="en-CA" sz="4000" b="1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AF465-9D5C-77A5-C911-F16DD31A2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726" y="1642970"/>
            <a:ext cx="5315189" cy="3535083"/>
          </a:xfrm>
        </p:spPr>
        <p:txBody>
          <a:bodyPr anchor="t">
            <a:normAutofit/>
          </a:bodyPr>
          <a:lstStyle/>
          <a:p>
            <a:pPr fontAlgn="base"/>
            <a:r>
              <a:rPr lang="en-CA" sz="2400" b="0" i="0" u="none" strike="noStrike">
                <a:effectLst/>
                <a:latin typeface="Aptos"/>
                <a:cs typeface="Arial"/>
              </a:rPr>
              <a:t>Downloads </a:t>
            </a:r>
            <a:r>
              <a:rPr lang="en-CA" sz="2400">
                <a:latin typeface="Aptos"/>
                <a:cs typeface="Arial"/>
              </a:rPr>
              <a:t>Near Real Time (NRT) imagery</a:t>
            </a:r>
            <a:endParaRPr lang="en-CA" sz="2400" b="0" i="0" u="none" strike="noStrike">
              <a:effectLst/>
              <a:latin typeface="Aptos"/>
              <a:cs typeface="Arial"/>
            </a:endParaRPr>
          </a:p>
          <a:p>
            <a:pPr fontAlgn="base">
              <a:spcAft>
                <a:spcPts val="1200"/>
              </a:spcAft>
            </a:pPr>
            <a:r>
              <a:rPr lang="en-CA" sz="2400" b="0" i="0" u="none" strike="noStrike">
                <a:effectLst/>
                <a:latin typeface="Aptos"/>
                <a:cs typeface="Arial"/>
              </a:rPr>
              <a:t>Produces viewable image over AOI</a:t>
            </a:r>
            <a:r>
              <a:rPr lang="en-CA" sz="2400">
                <a:latin typeface="Aptos"/>
                <a:cs typeface="Arial"/>
              </a:rPr>
              <a:t> (</a:t>
            </a:r>
            <a:r>
              <a:rPr lang="en-CA" sz="2400">
                <a:ea typeface="+mn-lt"/>
                <a:cs typeface="+mn-lt"/>
              </a:rPr>
              <a:t>Newfoundland)</a:t>
            </a:r>
            <a:r>
              <a:rPr lang="en-CA" sz="2400" b="0" i="0" u="none" strike="noStrike">
                <a:effectLst/>
                <a:latin typeface="Aptos"/>
                <a:cs typeface="Arial"/>
              </a:rPr>
              <a:t> </a:t>
            </a:r>
          </a:p>
          <a:p>
            <a:pPr fontAlgn="base">
              <a:spcAft>
                <a:spcPts val="1200"/>
              </a:spcAft>
            </a:pPr>
            <a:endParaRPr lang="en-CA" sz="2400">
              <a:latin typeface="Aptos"/>
              <a:cs typeface="Arial"/>
            </a:endParaRPr>
          </a:p>
          <a:p>
            <a:pPr fontAlgn="base">
              <a:spcAft>
                <a:spcPts val="1200"/>
              </a:spcAft>
            </a:pPr>
            <a:endParaRPr lang="en-CA" sz="2400" b="0" i="0" u="none" strike="noStrike">
              <a:effectLst/>
              <a:latin typeface="Aptos"/>
              <a:cs typeface="Arial"/>
            </a:endParaRPr>
          </a:p>
          <a:p>
            <a:pPr marL="0" indent="0" fontAlgn="base">
              <a:spcAft>
                <a:spcPts val="1200"/>
              </a:spcAft>
              <a:buNone/>
            </a:pPr>
            <a:r>
              <a:rPr lang="en-CA" sz="2400"/>
              <a:t>No Visualization Modifications </a:t>
            </a:r>
            <a:endParaRPr lang="en-US" sz="2400"/>
          </a:p>
          <a:p>
            <a:pPr fontAlgn="base">
              <a:spcAft>
                <a:spcPts val="1200"/>
              </a:spcAft>
            </a:pPr>
            <a:endParaRPr lang="en-CA" sz="2400" b="0" i="0" u="none" strike="noStrike">
              <a:effectLst/>
              <a:latin typeface="Aptos"/>
              <a:cs typeface="Arial"/>
            </a:endParaRPr>
          </a:p>
          <a:p>
            <a:pPr rtl="0">
              <a:spcAft>
                <a:spcPts val="1200"/>
              </a:spcAft>
              <a:buNone/>
            </a:pPr>
            <a:endParaRPr lang="en-CA" sz="24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map of the earth from space&#10;&#10;AI-generated content may be incorrect.">
            <a:extLst>
              <a:ext uri="{FF2B5EF4-FFF2-40B4-BE49-F238E27FC236}">
                <a16:creationId xmlns:a16="http://schemas.microsoft.com/office/drawing/2014/main" id="{9B5D2873-59EB-6B95-CF3E-8C9D743BC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192" y="878857"/>
            <a:ext cx="5929409" cy="5055463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124C12-7664-E5C9-1170-8644C6DDD164}"/>
              </a:ext>
            </a:extLst>
          </p:cNvPr>
          <p:cNvCxnSpPr/>
          <p:nvPr/>
        </p:nvCxnSpPr>
        <p:spPr>
          <a:xfrm>
            <a:off x="4752290" y="4844072"/>
            <a:ext cx="69426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B7F92-EC12-4FB6-25FA-44C74B880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13</a:t>
            </a:fld>
            <a:r>
              <a:rPr lang="en-US"/>
              <a:t> L</a:t>
            </a:r>
          </a:p>
        </p:txBody>
      </p:sp>
    </p:spTree>
    <p:extLst>
      <p:ext uri="{BB962C8B-B14F-4D97-AF65-F5344CB8AC3E}">
        <p14:creationId xmlns:p14="http://schemas.microsoft.com/office/powerpoint/2010/main" val="3463465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AE3C48-BBF9-0524-C3A6-FA3C896C3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D3105B1-6D6E-1AF3-6932-48C153D35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375B1B-AEA1-9AC6-4D88-2FC52E92F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154099"/>
            <a:ext cx="5323715" cy="1642970"/>
          </a:xfrm>
        </p:spPr>
        <p:txBody>
          <a:bodyPr anchor="b">
            <a:normAutofit/>
          </a:bodyPr>
          <a:lstStyle/>
          <a:p>
            <a:r>
              <a:rPr lang="en-CA" sz="4000" b="1"/>
              <a:t>True Colour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45542-3783-E5A3-5406-5476935D7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726" y="1642970"/>
            <a:ext cx="5315189" cy="3535083"/>
          </a:xfrm>
        </p:spPr>
        <p:txBody>
          <a:bodyPr anchor="t">
            <a:normAutofit/>
          </a:bodyPr>
          <a:lstStyle/>
          <a:p>
            <a:pPr fontAlgn="base"/>
            <a:r>
              <a:rPr lang="en-CA" sz="2400" b="0" i="0" u="none" strike="noStrike">
                <a:effectLst/>
                <a:latin typeface="Aptos"/>
                <a:cs typeface="Arial"/>
              </a:rPr>
              <a:t>RGB bands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sz="2000">
                <a:cs typeface="Arial"/>
              </a:rPr>
              <a:t>QKM Band 1 (Red)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sz="2000">
                <a:cs typeface="Arial"/>
              </a:rPr>
              <a:t>HKM Band 2 (Green)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sz="2000">
                <a:cs typeface="Arial"/>
              </a:rPr>
              <a:t>HKM Band 1 (Blue)</a:t>
            </a:r>
          </a:p>
          <a:p>
            <a:pPr>
              <a:spcAft>
                <a:spcPts val="1200"/>
              </a:spcAft>
              <a:buNone/>
            </a:pPr>
            <a:endParaRPr lang="en-CA" sz="24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A397C75-E345-BB7D-1511-171221D74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ABDD94-2F22-C52D-7A7F-4230FB8C6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759C8FC-3B9D-A570-895A-A93752A82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AA2478F-43D3-917B-D5DC-16C6E168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atellite view of a green land&#10;&#10;AI-generated content may be incorrect.">
            <a:extLst>
              <a:ext uri="{FF2B5EF4-FFF2-40B4-BE49-F238E27FC236}">
                <a16:creationId xmlns:a16="http://schemas.microsoft.com/office/drawing/2014/main" id="{9D4EF881-664F-124A-CA58-B60E00ACC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948" y="863950"/>
            <a:ext cx="5918617" cy="5098082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E49F2-9097-9584-8EF6-B9FDBE4F1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13 L</a:t>
            </a: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6676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29A8F3-AABD-2420-4A97-CFB80D780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6FA1C-CBA7-BB78-C847-791B3A804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159732"/>
            <a:ext cx="5323715" cy="1642970"/>
          </a:xfrm>
        </p:spPr>
        <p:txBody>
          <a:bodyPr anchor="b">
            <a:normAutofit/>
          </a:bodyPr>
          <a:lstStyle/>
          <a:p>
            <a:r>
              <a:rPr lang="en-CA" sz="4000" b="1"/>
              <a:t>False Colour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19BF3-BA3E-5D88-8D42-FA2F55161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04697"/>
            <a:ext cx="5315189" cy="3535083"/>
          </a:xfrm>
        </p:spPr>
        <p:txBody>
          <a:bodyPr anchor="t">
            <a:normAutofit/>
          </a:bodyPr>
          <a:lstStyle/>
          <a:p>
            <a:pPr fontAlgn="base"/>
            <a:r>
              <a:rPr lang="en-CA" sz="2400">
                <a:latin typeface="Aptos"/>
                <a:cs typeface="Arial"/>
              </a:rPr>
              <a:t>Bands</a:t>
            </a:r>
          </a:p>
          <a:p>
            <a:pPr lvl="1" fontAlgn="base"/>
            <a:r>
              <a:rPr lang="en-CA" sz="2000">
                <a:latin typeface="Aptos"/>
                <a:cs typeface="Arial"/>
              </a:rPr>
              <a:t>HKM Band 4 (SWIR2)</a:t>
            </a:r>
            <a:endParaRPr lang="en-CA" sz="2000" b="0" i="0" u="none" strike="noStrike">
              <a:effectLst/>
              <a:latin typeface="Aptos"/>
              <a:cs typeface="Arial"/>
            </a:endParaRPr>
          </a:p>
          <a:p>
            <a:pPr lvl="1" fontAlgn="base"/>
            <a:r>
              <a:rPr lang="en-CA" sz="2000">
                <a:latin typeface="Aptos"/>
                <a:cs typeface="Arial"/>
              </a:rPr>
              <a:t>QKM Band 1 (Red)</a:t>
            </a:r>
          </a:p>
          <a:p>
            <a:pPr lvl="1" fontAlgn="base"/>
            <a:r>
              <a:rPr lang="en-CA" sz="2000">
                <a:latin typeface="Aptos"/>
                <a:cs typeface="Arial"/>
              </a:rPr>
              <a:t>HKM Band 2 (Green)</a:t>
            </a:r>
          </a:p>
          <a:p>
            <a:pPr lvl="1" fontAlgn="base"/>
            <a:endParaRPr lang="en-CA" sz="2000" b="0" i="0" u="none" strike="noStrike">
              <a:effectLst/>
              <a:latin typeface="Aptos"/>
              <a:cs typeface="Arial"/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CA" sz="2000" b="0" i="0" u="none" strike="noStrike">
              <a:effectLst/>
              <a:latin typeface="Aptos"/>
              <a:cs typeface="Arial"/>
            </a:endParaRPr>
          </a:p>
          <a:p>
            <a:pPr rtl="0" fontAlgn="base">
              <a:spcAft>
                <a:spcPts val="1200"/>
              </a:spcAft>
            </a:pPr>
            <a:endParaRPr lang="en-CA" sz="2400">
              <a:cs typeface="Arial"/>
            </a:endParaRPr>
          </a:p>
          <a:p>
            <a:pPr>
              <a:spcAft>
                <a:spcPts val="1200"/>
              </a:spcAft>
              <a:buNone/>
            </a:pPr>
            <a:endParaRPr lang="en-CA" sz="24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purple and blue sky with green dots&#10;&#10;AI-generated content may be incorrect.">
            <a:extLst>
              <a:ext uri="{FF2B5EF4-FFF2-40B4-BE49-F238E27FC236}">
                <a16:creationId xmlns:a16="http://schemas.microsoft.com/office/drawing/2014/main" id="{9C278699-6578-DF11-2D1F-020DBE4EA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9476" y="791594"/>
            <a:ext cx="6115697" cy="5274788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FC3171-FE5A-C11C-BD5D-223262373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14 L</a:t>
            </a: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813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428D4C-923F-0AE5-D78E-405FF598E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83" y="193927"/>
            <a:ext cx="9161489" cy="1174378"/>
          </a:xfrm>
        </p:spPr>
        <p:txBody>
          <a:bodyPr anchor="b">
            <a:normAutofit/>
          </a:bodyPr>
          <a:lstStyle/>
          <a:p>
            <a:r>
              <a:rPr lang="en-CA" sz="3700" b="1">
                <a:latin typeface="+mn-lt"/>
              </a:rPr>
              <a:t>Use Case #1 – Automatically Downloading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24504-153A-9C5E-784D-7E7F8C62C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883" y="1839349"/>
            <a:ext cx="5482117" cy="40904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 sz="2400"/>
              <a:t>Automate process to run in the background</a:t>
            </a:r>
          </a:p>
          <a:p>
            <a:r>
              <a:rPr lang="en-CA" sz="2400"/>
              <a:t>Import file in Windows Task Scheduler  (.XML file)</a:t>
            </a:r>
          </a:p>
          <a:p>
            <a:r>
              <a:rPr lang="en-CA" sz="2400"/>
              <a:t>Execute python script at pre-set intervals e.g. hourly</a:t>
            </a:r>
          </a:p>
        </p:txBody>
      </p:sp>
      <p:pic>
        <p:nvPicPr>
          <p:cNvPr id="4" name="Picture 3" descr="enter image description here">
            <a:extLst>
              <a:ext uri="{FF2B5EF4-FFF2-40B4-BE49-F238E27FC236}">
                <a16:creationId xmlns:a16="http://schemas.microsoft.com/office/drawing/2014/main" id="{3DBDA737-FBBC-C60C-2D9B-BF4023AAA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317" y="1842956"/>
            <a:ext cx="5201023" cy="3406669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09F186-D9B3-CBDB-10A1-B183AA8D1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16</a:t>
            </a:fld>
            <a:r>
              <a:rPr lang="en-US"/>
              <a:t> Z</a:t>
            </a:r>
          </a:p>
        </p:txBody>
      </p:sp>
    </p:spTree>
    <p:extLst>
      <p:ext uri="{BB962C8B-B14F-4D97-AF65-F5344CB8AC3E}">
        <p14:creationId xmlns:p14="http://schemas.microsoft.com/office/powerpoint/2010/main" val="1670940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87799-5075-B2E8-2257-092F8F0FD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CF551-E6D8-9E38-D67E-6FFF1DC0A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>
                <a:latin typeface="+mn-lt"/>
              </a:rPr>
              <a:t>Use Case #2 – </a:t>
            </a:r>
            <a:r>
              <a:rPr lang="en-CA" b="1">
                <a:latin typeface="Aptos"/>
                <a:ea typeface="+mj-lt"/>
                <a:cs typeface="+mj-lt"/>
              </a:rPr>
              <a:t>Retroactive </a:t>
            </a:r>
            <a:r>
              <a:rPr lang="en-CA" b="1">
                <a:latin typeface="+mn-lt"/>
              </a:rPr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0B392-F00F-7A1D-0DF1-E2278FEE3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CA" sz="2400"/>
              <a:t>Download all the images that were taken in the past 48 hours</a:t>
            </a:r>
          </a:p>
          <a:p>
            <a:pPr marL="0" indent="0">
              <a:buNone/>
            </a:pPr>
            <a:endParaRPr lang="en-CA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CA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CA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CA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CA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CA" sz="2400">
                <a:solidFill>
                  <a:srgbClr val="000000"/>
                </a:solidFill>
                <a:ea typeface="+mn-lt"/>
                <a:cs typeface="+mn-lt"/>
              </a:rPr>
              <a:t>Code to change</a:t>
            </a:r>
            <a:r>
              <a:rPr lang="en-CA" sz="2400">
                <a:solidFill>
                  <a:srgbClr val="000000"/>
                </a:solidFill>
                <a:latin typeface="American Typewriter" panose="02090604020004020304" pitchFamily="18" charset="77"/>
                <a:ea typeface="+mn-lt"/>
                <a:cs typeface="+mn-lt"/>
              </a:rPr>
              <a:t>:  </a:t>
            </a:r>
            <a:r>
              <a:rPr lang="en-CA" sz="2400" err="1">
                <a:solidFill>
                  <a:srgbClr val="000000"/>
                </a:solidFill>
                <a:latin typeface="American Typewriter" panose="02090604020004020304" pitchFamily="18" charset="77"/>
                <a:ea typeface="+mn-lt"/>
                <a:cs typeface="+mn-lt"/>
              </a:rPr>
              <a:t>get_modis_imagery</a:t>
            </a:r>
            <a:r>
              <a:rPr lang="en-CA" sz="2400">
                <a:solidFill>
                  <a:srgbClr val="000000"/>
                </a:solidFill>
                <a:latin typeface="American Typewriter" panose="02090604020004020304" pitchFamily="18" charset="77"/>
                <a:ea typeface="+mn-lt"/>
                <a:cs typeface="+mn-lt"/>
              </a:rPr>
              <a:t> (</a:t>
            </a:r>
            <a:r>
              <a:rPr lang="en-CA" sz="2400" err="1">
                <a:latin typeface="American Typewriter" panose="02090604020004020304" pitchFamily="18" charset="77"/>
                <a:ea typeface="+mn-lt"/>
                <a:cs typeface="+mn-lt"/>
              </a:rPr>
              <a:t>hours_ago</a:t>
            </a:r>
            <a:r>
              <a:rPr lang="en-CA" sz="2400">
                <a:latin typeface="American Typewriter" panose="02090604020004020304" pitchFamily="18" charset="77"/>
                <a:ea typeface="+mn-lt"/>
                <a:cs typeface="+mn-lt"/>
              </a:rPr>
              <a:t> = 48)</a:t>
            </a:r>
            <a:endParaRPr lang="en-CA" sz="2400">
              <a:latin typeface="American Typewriter" panose="02090604020004020304" pitchFamily="18" charset="77"/>
            </a:endParaRPr>
          </a:p>
          <a:p>
            <a:endParaRPr lang="en-CA">
              <a:solidFill>
                <a:srgbClr val="FF0000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87504EC-AA04-6025-32A9-5FA9D6914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2679546"/>
              </p:ext>
            </p:extLst>
          </p:nvPr>
        </p:nvGraphicFramePr>
        <p:xfrm>
          <a:off x="2011680" y="2763961"/>
          <a:ext cx="816864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4320">
                  <a:extLst>
                    <a:ext uri="{9D8B030D-6E8A-4147-A177-3AD203B41FA5}">
                      <a16:colId xmlns:a16="http://schemas.microsoft.com/office/drawing/2014/main" val="3480316220"/>
                    </a:ext>
                  </a:extLst>
                </a:gridCol>
                <a:gridCol w="4084320">
                  <a:extLst>
                    <a:ext uri="{9D8B030D-6E8A-4147-A177-3AD203B41FA5}">
                      <a16:colId xmlns:a16="http://schemas.microsoft.com/office/drawing/2014/main" val="16500328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8553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Automation not required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Long processing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39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Only runs when needed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Possibly too many images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222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Easier error debugging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Images not instantly accessible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568153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8F126C-EFF1-E947-3AC5-C8516ABBF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16 L</a:t>
            </a:r>
          </a:p>
        </p:txBody>
      </p:sp>
    </p:spTree>
    <p:extLst>
      <p:ext uri="{BB962C8B-B14F-4D97-AF65-F5344CB8AC3E}">
        <p14:creationId xmlns:p14="http://schemas.microsoft.com/office/powerpoint/2010/main" val="2974215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3CC4D-B2E3-31D0-ABEB-2AE5851C5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>
                <a:latin typeface="+mn-lt"/>
              </a:rPr>
              <a:t>Challenges /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D7B18-EDAA-F30C-AC45-5D3179162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9267"/>
            <a:ext cx="6279292" cy="47065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rtl="0" fontAlgn="base"/>
            <a:r>
              <a:rPr lang="en-CA" sz="2400" b="0" i="0" u="none" strike="noStrike">
                <a:effectLst/>
                <a:cs typeface="Arial"/>
              </a:rPr>
              <a:t>Required bands on different sensors</a:t>
            </a:r>
          </a:p>
          <a:p>
            <a:pPr lvl="1"/>
            <a:r>
              <a:rPr lang="en-CA">
                <a:cs typeface="Arial"/>
              </a:rPr>
              <a:t>Different resolutions on sensors</a:t>
            </a:r>
          </a:p>
          <a:p>
            <a:pPr lvl="1"/>
            <a:endParaRPr lang="en-CA">
              <a:cs typeface="Arial"/>
            </a:endParaRPr>
          </a:p>
          <a:p>
            <a:pPr fontAlgn="base"/>
            <a:r>
              <a:rPr lang="en-CA" sz="2400">
                <a:cs typeface="Arial"/>
              </a:rPr>
              <a:t>Large images require </a:t>
            </a:r>
            <a:r>
              <a:rPr lang="en-CA" sz="2400" b="0" i="0" u="none" strike="noStrike">
                <a:effectLst/>
                <a:cs typeface="Arial"/>
              </a:rPr>
              <a:t>long processing </a:t>
            </a:r>
            <a:r>
              <a:rPr lang="en-CA" sz="2400">
                <a:cs typeface="Arial"/>
              </a:rPr>
              <a:t>times</a:t>
            </a:r>
            <a:r>
              <a:rPr lang="en-CA" sz="2400" b="0" i="0" u="none" strike="noStrike">
                <a:effectLst/>
                <a:cs typeface="Arial"/>
              </a:rPr>
              <a:t> </a:t>
            </a:r>
          </a:p>
          <a:p>
            <a:pPr marL="0" indent="0" fontAlgn="base">
              <a:buNone/>
            </a:pPr>
            <a:endParaRPr lang="en-CA" sz="2400" b="0" i="0" u="none" strike="noStrike">
              <a:effectLst/>
              <a:cs typeface="Arial"/>
            </a:endParaRPr>
          </a:p>
          <a:p>
            <a:pPr fontAlgn="base"/>
            <a:r>
              <a:rPr lang="en-CA" sz="2400" b="0" i="0" u="none" strike="noStrike">
                <a:effectLst/>
                <a:cs typeface="Arial"/>
              </a:rPr>
              <a:t> Real time challenges </a:t>
            </a:r>
          </a:p>
          <a:p>
            <a:pPr marL="0" indent="0" fontAlgn="base">
              <a:buNone/>
            </a:pPr>
            <a:endParaRPr lang="en-CA" sz="2400" b="0" i="0" u="none" strike="noStrike">
              <a:effectLst/>
              <a:cs typeface="Arial"/>
            </a:endParaRPr>
          </a:p>
          <a:p>
            <a:pPr fontAlgn="base">
              <a:spcAft>
                <a:spcPts val="1200"/>
              </a:spcAft>
            </a:pPr>
            <a:r>
              <a:rPr lang="en-CA" sz="2400">
                <a:cs typeface="Arial"/>
              </a:rPr>
              <a:t>Symbology</a:t>
            </a:r>
          </a:p>
          <a:p>
            <a:pPr lvl="1">
              <a:spcAft>
                <a:spcPts val="1200"/>
              </a:spcAft>
            </a:pPr>
            <a:r>
              <a:rPr lang="en-CA"/>
              <a:t>Percent Clip in ArcGIS is very difficult to recreate in QGIS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229D7-303C-378A-5D50-EA0B62D50125}"/>
              </a:ext>
            </a:extLst>
          </p:cNvPr>
          <p:cNvSpPr txBox="1"/>
          <p:nvPr/>
        </p:nvSpPr>
        <p:spPr>
          <a:xfrm>
            <a:off x="9093408" y="3118091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Image in ArcGIS Pro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333FA8-1B3A-8A89-1F39-F354336173E7}"/>
              </a:ext>
            </a:extLst>
          </p:cNvPr>
          <p:cNvSpPr txBox="1"/>
          <p:nvPr/>
        </p:nvSpPr>
        <p:spPr>
          <a:xfrm>
            <a:off x="9414683" y="6368402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Image in QGIS </a:t>
            </a:r>
          </a:p>
        </p:txBody>
      </p:sp>
      <p:pic>
        <p:nvPicPr>
          <p:cNvPr id="7" name="Picture 6" descr="A map of the earth&#10;&#10;AI-generated content may be incorrect.">
            <a:extLst>
              <a:ext uri="{FF2B5EF4-FFF2-40B4-BE49-F238E27FC236}">
                <a16:creationId xmlns:a16="http://schemas.microsoft.com/office/drawing/2014/main" id="{45BA0314-5DB4-21B4-1B73-CDFD9B95A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4211" y="3459813"/>
            <a:ext cx="2824577" cy="2936199"/>
          </a:xfrm>
          <a:prstGeom prst="rect">
            <a:avLst/>
          </a:prstGeom>
        </p:spPr>
      </p:pic>
      <p:pic>
        <p:nvPicPr>
          <p:cNvPr id="9" name="Picture 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B9B51B68-EDDA-62E0-C6C0-092018987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9201" y="209075"/>
            <a:ext cx="2514599" cy="28603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7B5DE-B761-21A6-0567-A8F48FBC3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18</a:t>
            </a:fld>
            <a:r>
              <a:rPr lang="en-US"/>
              <a:t> A</a:t>
            </a:r>
          </a:p>
        </p:txBody>
      </p:sp>
    </p:spTree>
    <p:extLst>
      <p:ext uri="{BB962C8B-B14F-4D97-AF65-F5344CB8AC3E}">
        <p14:creationId xmlns:p14="http://schemas.microsoft.com/office/powerpoint/2010/main" val="1489111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E69A93-8298-74DD-EC2F-8111DFE60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E4A4FFC-E4F9-D8E2-B731-D3B853BFD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E445F7-FC2F-B550-8201-268259488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83" y="193927"/>
            <a:ext cx="9161489" cy="1174378"/>
          </a:xfrm>
        </p:spPr>
        <p:txBody>
          <a:bodyPr anchor="b">
            <a:normAutofit/>
          </a:bodyPr>
          <a:lstStyle/>
          <a:p>
            <a:r>
              <a:rPr lang="en-CA">
                <a:latin typeface="+mn-lt"/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FBCD1-C8DD-EA43-0C9B-D1497963D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566" y="1727716"/>
            <a:ext cx="10720867" cy="409040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l" rtl="0" fontAlgn="base">
              <a:buNone/>
            </a:pPr>
            <a:endParaRPr lang="en-CA" sz="24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>
              <a:buNone/>
            </a:pPr>
            <a:br>
              <a:rPr lang="en-CA" sz="2400" b="0" i="0" u="none" strike="noStrike">
                <a:solidFill>
                  <a:srgbClr val="000000"/>
                </a:solidFill>
                <a:effectLst/>
              </a:rPr>
            </a:br>
            <a:br>
              <a:rPr lang="en-CA" sz="2400"/>
            </a:br>
            <a:endParaRPr lang="en-CA" sz="2400"/>
          </a:p>
          <a:p>
            <a:endParaRPr lang="en-CA" sz="24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12AE530-9D99-5900-676C-92237296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5942DC9-84CB-BBE3-65C3-50E873412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442A7DF-2AF6-51BE-4AFA-D3EDEE6DC043}"/>
              </a:ext>
            </a:extLst>
          </p:cNvPr>
          <p:cNvSpPr txBox="1">
            <a:spLocks/>
          </p:cNvSpPr>
          <p:nvPr/>
        </p:nvSpPr>
        <p:spPr>
          <a:xfrm>
            <a:off x="613883" y="159725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CA" sz="2400"/>
              <a:t>Improve processing </a:t>
            </a:r>
            <a:endParaRPr lang="en-US" sz="2400"/>
          </a:p>
          <a:p>
            <a:pPr>
              <a:lnSpc>
                <a:spcPct val="100000"/>
              </a:lnSpc>
            </a:pPr>
            <a:endParaRPr lang="en-CA" sz="2400"/>
          </a:p>
          <a:p>
            <a:pPr>
              <a:lnSpc>
                <a:spcPct val="100000"/>
              </a:lnSpc>
            </a:pPr>
            <a:r>
              <a:rPr lang="en-CA" sz="2400"/>
              <a:t>Adding auto cleaning up</a:t>
            </a:r>
            <a:endParaRPr lang="en-US" sz="2400"/>
          </a:p>
          <a:p>
            <a:pPr lvl="1">
              <a:lnSpc>
                <a:spcPct val="100000"/>
              </a:lnSpc>
            </a:pPr>
            <a:r>
              <a:rPr lang="en-US"/>
              <a:t>Delete files after set amount of time (older than 1 week) </a:t>
            </a:r>
          </a:p>
          <a:p>
            <a:pPr marL="457200" lvl="1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/>
          </a:p>
          <a:p>
            <a:pPr>
              <a:lnSpc>
                <a:spcPct val="100000"/>
              </a:lnSpc>
            </a:pPr>
            <a:r>
              <a:rPr lang="en-CA" sz="2400"/>
              <a:t>Automatic symbology</a:t>
            </a:r>
            <a:endParaRPr lang="en-US" sz="2400"/>
          </a:p>
          <a:p>
            <a:pPr lvl="1">
              <a:lnSpc>
                <a:spcPct val="100000"/>
              </a:lnSpc>
            </a:pPr>
            <a:r>
              <a:rPr lang="en-US"/>
              <a:t>Apply correct visualization when added to QGIS</a:t>
            </a:r>
          </a:p>
          <a:p>
            <a:pPr lvl="1">
              <a:lnSpc>
                <a:spcPct val="100000"/>
              </a:lnSpc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FF1566-D73A-24DD-DB4E-C819845C2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19</a:t>
            </a:fld>
            <a:r>
              <a:rPr lang="en-US"/>
              <a:t> Z</a:t>
            </a:r>
          </a:p>
        </p:txBody>
      </p:sp>
    </p:spTree>
    <p:extLst>
      <p:ext uri="{BB962C8B-B14F-4D97-AF65-F5344CB8AC3E}">
        <p14:creationId xmlns:p14="http://schemas.microsoft.com/office/powerpoint/2010/main" val="1996987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7" name="Rectangle 2066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494CF7-1711-9B8A-6CFA-025606839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073" y="430469"/>
            <a:ext cx="4959603" cy="872203"/>
          </a:xfrm>
        </p:spPr>
        <p:txBody>
          <a:bodyPr anchor="b">
            <a:normAutofit/>
          </a:bodyPr>
          <a:lstStyle/>
          <a:p>
            <a:r>
              <a:rPr lang="en-CA" sz="4000" b="1">
                <a:latin typeface="+mn-lt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8D86F0-CE03-6E3D-AF46-C9256DBC1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073" y="1827858"/>
            <a:ext cx="5235827" cy="4141142"/>
          </a:xfrm>
        </p:spPr>
        <p:txBody>
          <a:bodyPr anchor="t">
            <a:normAutofit/>
          </a:bodyPr>
          <a:lstStyle/>
          <a:p>
            <a:pPr rtl="0">
              <a:spcAft>
                <a:spcPts val="1200"/>
              </a:spcAft>
              <a:buNone/>
            </a:pPr>
            <a:r>
              <a:rPr lang="en-CA" sz="2000" b="0" i="0" u="none" strike="noStrike">
                <a:effectLst/>
              </a:rPr>
              <a:t>Polar Continental Shelf Program (PCSP)</a:t>
            </a:r>
          </a:p>
          <a:p>
            <a:pPr rtl="0">
              <a:spcAft>
                <a:spcPts val="1200"/>
              </a:spcAft>
              <a:buNone/>
            </a:pPr>
            <a:r>
              <a:rPr lang="en-CA" sz="2000" b="0" i="0" u="none" strike="noStrike">
                <a:effectLst/>
              </a:rPr>
              <a:t>Natural Resources Canada (NRCan)</a:t>
            </a:r>
            <a:endParaRPr lang="en-CA" sz="2000"/>
          </a:p>
          <a:p>
            <a:pPr rtl="0">
              <a:spcAft>
                <a:spcPts val="1200"/>
              </a:spcAft>
              <a:buNone/>
            </a:pPr>
            <a:endParaRPr lang="en-CA" sz="2000"/>
          </a:p>
          <a:p>
            <a:pPr rtl="0">
              <a:spcAft>
                <a:spcPts val="1200"/>
              </a:spcAft>
              <a:buNone/>
            </a:pPr>
            <a:r>
              <a:rPr lang="en-CA" sz="2000" b="1" i="0" u="none" strike="noStrike">
                <a:effectLst/>
              </a:rPr>
              <a:t>What they do: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CA" sz="2000" b="0" i="0" u="none" strike="noStrike">
                <a:effectLst/>
              </a:rPr>
              <a:t>Logistical support for projects 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CA" sz="2000" b="0" i="0" u="none" strike="noStrike">
                <a:effectLst/>
              </a:rPr>
              <a:t>Support field work in northern regions </a:t>
            </a:r>
          </a:p>
          <a:p>
            <a:pPr rtl="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CA" sz="2000" b="0" i="0" u="none" strike="noStrike">
                <a:effectLst/>
              </a:rPr>
              <a:t>Provide aircraft support</a:t>
            </a:r>
          </a:p>
        </p:txBody>
      </p:sp>
      <p:sp>
        <p:nvSpPr>
          <p:cNvPr id="2065" name="Rectangle 2064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1" name="Rectangle 2070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9524E74-DB03-1308-CB36-1065FF64D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05" r="20199" b="1"/>
          <a:stretch/>
        </p:blipFill>
        <p:spPr bwMode="auto">
          <a:xfrm>
            <a:off x="5841749" y="-429"/>
            <a:ext cx="6381749" cy="685800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noFill/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97128-B875-1792-5FE7-F735AF1C6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810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7CC0F5-8190-1E81-0D80-8AC5E6D62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1AD3AAD-E1F1-162C-8ECD-8FDD563D1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8A33DC-26C8-1696-02F5-B408AEE13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83" y="193927"/>
            <a:ext cx="9161489" cy="1174378"/>
          </a:xfrm>
        </p:spPr>
        <p:txBody>
          <a:bodyPr anchor="b">
            <a:normAutofit/>
          </a:bodyPr>
          <a:lstStyle/>
          <a:p>
            <a:r>
              <a:rPr lang="en-CA">
                <a:latin typeface="+mn-lt"/>
              </a:rPr>
              <a:t>Acknowledgments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F974E-37E6-726E-4EB3-89F3E77FA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566" y="1727716"/>
            <a:ext cx="10720867" cy="4090406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 rtl="0" fontAlgn="base"/>
            <a:r>
              <a:rPr lang="en-CA" sz="2400" b="0" i="0" u="none" strike="noStrike">
                <a:solidFill>
                  <a:srgbClr val="000000"/>
                </a:solidFill>
                <a:effectLst/>
                <a:cs typeface="Arial"/>
              </a:rPr>
              <a:t>Derek Mueller </a:t>
            </a:r>
          </a:p>
          <a:p>
            <a:pPr algn="l" rtl="0" fontAlgn="base">
              <a:spcAft>
                <a:spcPts val="1200"/>
              </a:spcAft>
            </a:pPr>
            <a:r>
              <a:rPr lang="en-CA" sz="2400" b="0" i="0" u="none" strike="noStrike">
                <a:solidFill>
                  <a:srgbClr val="000000"/>
                </a:solidFill>
                <a:effectLst/>
                <a:cs typeface="Arial"/>
              </a:rPr>
              <a:t>Tanya Lemieux </a:t>
            </a:r>
          </a:p>
          <a:p>
            <a:pPr algn="l" rtl="0" fontAlgn="base">
              <a:spcAft>
                <a:spcPts val="1200"/>
              </a:spcAft>
            </a:pPr>
            <a:endParaRPr lang="en-CA" sz="2400" b="0" i="0" u="none" strike="noStrike">
              <a:solidFill>
                <a:srgbClr val="000000"/>
              </a:solidFill>
              <a:effectLst/>
            </a:endParaRPr>
          </a:p>
          <a:p>
            <a:pPr fontAlgn="base"/>
            <a:r>
              <a:rPr lang="en-CA" sz="2400" b="1" i="0" u="none" strike="noStrike">
                <a:solidFill>
                  <a:srgbClr val="000000"/>
                </a:solidFill>
                <a:effectLst/>
                <a:cs typeface="Arial"/>
              </a:rPr>
              <a:t>NASA</a:t>
            </a:r>
            <a:r>
              <a:rPr lang="en-CA" sz="2400" b="0" i="0" u="none" strike="noStrike">
                <a:solidFill>
                  <a:srgbClr val="000000"/>
                </a:solidFill>
                <a:effectLst/>
                <a:cs typeface="Arial"/>
              </a:rPr>
              <a:t> for free access to MODIS satellite imagery</a:t>
            </a:r>
          </a:p>
          <a:p>
            <a:pPr algn="l" rtl="0" fontAlgn="base"/>
            <a:r>
              <a:rPr lang="en-CA" sz="2400" b="1" i="0" u="none" strike="noStrike">
                <a:solidFill>
                  <a:srgbClr val="000000"/>
                </a:solidFill>
                <a:effectLst/>
                <a:cs typeface="Arial"/>
              </a:rPr>
              <a:t>GDAL</a:t>
            </a:r>
            <a:r>
              <a:rPr lang="en-CA" sz="2400" b="0" i="0" u="none" strike="noStrike">
                <a:solidFill>
                  <a:srgbClr val="000000"/>
                </a:solidFill>
                <a:effectLst/>
                <a:cs typeface="Arial"/>
              </a:rPr>
              <a:t> developers for the geospatial processing library</a:t>
            </a:r>
          </a:p>
          <a:p>
            <a:pPr algn="l" rtl="0" fontAlgn="base"/>
            <a:r>
              <a:rPr lang="en-CA" sz="2400" b="0" i="0" u="none" strike="noStrike">
                <a:solidFill>
                  <a:srgbClr val="000000"/>
                </a:solidFill>
                <a:effectLst/>
                <a:cs typeface="Arial"/>
              </a:rPr>
              <a:t>The </a:t>
            </a:r>
            <a:r>
              <a:rPr lang="en-CA" sz="2400" b="1" i="0" u="none" strike="noStrike" err="1">
                <a:solidFill>
                  <a:srgbClr val="000000"/>
                </a:solidFill>
                <a:effectLst/>
                <a:cs typeface="Arial"/>
              </a:rPr>
              <a:t>earthaccess</a:t>
            </a:r>
            <a:r>
              <a:rPr lang="en-CA" sz="2400" b="0" i="0" u="none" strike="noStrike">
                <a:solidFill>
                  <a:srgbClr val="000000"/>
                </a:solidFill>
                <a:effectLst/>
                <a:cs typeface="Arial"/>
              </a:rPr>
              <a:t> library for simplified </a:t>
            </a:r>
            <a:r>
              <a:rPr lang="en-CA" sz="2400" b="0" i="0" u="none" strike="noStrike" err="1">
                <a:solidFill>
                  <a:srgbClr val="000000"/>
                </a:solidFill>
                <a:effectLst/>
                <a:cs typeface="Arial"/>
              </a:rPr>
              <a:t>Earthdata</a:t>
            </a:r>
            <a:r>
              <a:rPr lang="en-CA" sz="2400" b="0" i="0" u="none" strike="noStrike">
                <a:solidFill>
                  <a:srgbClr val="000000"/>
                </a:solidFill>
                <a:effectLst/>
                <a:cs typeface="Arial"/>
              </a:rPr>
              <a:t> access</a:t>
            </a:r>
          </a:p>
          <a:p>
            <a:pPr fontAlgn="base"/>
            <a:r>
              <a:rPr lang="en-CA" sz="2400" b="1" i="0" u="none" strike="noStrike" err="1">
                <a:solidFill>
                  <a:srgbClr val="000000"/>
                </a:solidFill>
                <a:effectLst/>
                <a:cs typeface="Arial"/>
              </a:rPr>
              <a:t>Claude.ai</a:t>
            </a:r>
            <a:r>
              <a:rPr lang="en-CA" sz="2400" b="1" i="0" u="none" strike="noStrike">
                <a:solidFill>
                  <a:srgbClr val="000000"/>
                </a:solidFill>
                <a:effectLst/>
                <a:cs typeface="Arial"/>
              </a:rPr>
              <a:t> </a:t>
            </a:r>
            <a:r>
              <a:rPr lang="en-CA" sz="2400" b="0" i="0" u="none" strike="noStrike">
                <a:solidFill>
                  <a:srgbClr val="000000"/>
                </a:solidFill>
                <a:effectLst/>
                <a:cs typeface="Arial"/>
              </a:rPr>
              <a:t>for </a:t>
            </a:r>
            <a:r>
              <a:rPr lang="en-CA" sz="2400">
                <a:solidFill>
                  <a:srgbClr val="000000"/>
                </a:solidFill>
                <a:cs typeface="Arial"/>
              </a:rPr>
              <a:t>troubleshooting  </a:t>
            </a:r>
            <a:endParaRPr lang="en-CA" sz="2400" b="0" i="0" u="none" strike="noStrike">
              <a:solidFill>
                <a:srgbClr val="000000"/>
              </a:solidFill>
              <a:effectLst/>
              <a:cs typeface="Arial"/>
            </a:endParaRPr>
          </a:p>
          <a:p>
            <a:pPr>
              <a:buNone/>
            </a:pPr>
            <a:br>
              <a:rPr lang="en-CA" sz="2400" b="0" i="0" u="none" strike="noStrike">
                <a:effectLst/>
              </a:rPr>
            </a:br>
            <a:br>
              <a:rPr lang="en-CA" sz="2400"/>
            </a:br>
            <a:endParaRPr lang="en-CA" sz="2400"/>
          </a:p>
          <a:p>
            <a:endParaRPr lang="en-CA" sz="24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EEDB44F-E750-9091-6587-6DE27C8FBD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4A203A5-E1EB-97FC-3C24-284AD39A0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D957D4-4000-77D8-CA4B-3B2A80CA7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20</a:t>
            </a:fld>
            <a:r>
              <a:rPr lang="en-US"/>
              <a:t> A</a:t>
            </a:r>
          </a:p>
        </p:txBody>
      </p:sp>
    </p:spTree>
    <p:extLst>
      <p:ext uri="{BB962C8B-B14F-4D97-AF65-F5344CB8AC3E}">
        <p14:creationId xmlns:p14="http://schemas.microsoft.com/office/powerpoint/2010/main" val="2789298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CAFA70-6ADB-CA7E-84DF-EEB25FB46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876" y="1793881"/>
            <a:ext cx="6596245" cy="32685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F28DD1-5D80-12C8-A5BB-7E1F2E4AD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07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3" name="Rectangle 3102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6319C-C589-2770-14B2-0624A6B8E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535" y="723900"/>
            <a:ext cx="6129530" cy="5490633"/>
          </a:xfrm>
        </p:spPr>
        <p:txBody>
          <a:bodyPr anchor="t">
            <a:normAutofit/>
          </a:bodyPr>
          <a:lstStyle/>
          <a:p>
            <a:pPr rtl="0">
              <a:spcAft>
                <a:spcPts val="1200"/>
              </a:spcAft>
              <a:buNone/>
            </a:pPr>
            <a:r>
              <a:rPr lang="en-CA" sz="3200" b="1" i="0" u="none" strike="noStrike">
                <a:effectLst/>
              </a:rPr>
              <a:t>Purpose: </a:t>
            </a:r>
          </a:p>
          <a:p>
            <a:pPr rtl="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CA" sz="2000" b="0" i="0" u="none" strike="noStrike">
                <a:effectLst/>
              </a:rPr>
              <a:t>Develop a script that automates downloading near real time (NRT) satellite imagery over an area of interest</a:t>
            </a:r>
          </a:p>
          <a:p>
            <a:pPr rtl="0">
              <a:spcAft>
                <a:spcPts val="1200"/>
              </a:spcAft>
              <a:buNone/>
            </a:pPr>
            <a:endParaRPr lang="en-CA" sz="2000"/>
          </a:p>
          <a:p>
            <a:pPr rtl="0">
              <a:spcAft>
                <a:spcPts val="1200"/>
              </a:spcAft>
              <a:buNone/>
            </a:pPr>
            <a:r>
              <a:rPr lang="en-CA" sz="3200" b="1" i="0" u="none" strike="noStrike">
                <a:effectLst/>
              </a:rPr>
              <a:t>Scope: 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CA" sz="2000"/>
              <a:t>D</a:t>
            </a:r>
            <a:r>
              <a:rPr lang="en-CA" sz="2000" b="0" i="0" u="none" strike="noStrike">
                <a:effectLst/>
              </a:rPr>
              <a:t>ownloads most recent imagery from MODIS terra and aqua satellites 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CA" sz="2000" b="0" i="0" u="none" strike="noStrike">
                <a:effectLst/>
              </a:rPr>
              <a:t>Composites imagery and converts to viewable image to be opened in QGIS </a:t>
            </a:r>
          </a:p>
          <a:p>
            <a:pPr rtl="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CA" sz="2000" b="0" i="0" u="none" strike="noStrike">
                <a:effectLst/>
              </a:rPr>
              <a:t>Task scheduler so imagery can be instantly accessed</a:t>
            </a:r>
          </a:p>
        </p:txBody>
      </p:sp>
      <p:pic>
        <p:nvPicPr>
          <p:cNvPr id="3076" name="Picture 4" descr="Amplified Arctic Warming and Mid-Latitude Weather: New Perspectives on  Emerging Connections - Advanced Science News">
            <a:extLst>
              <a:ext uri="{FF2B5EF4-FFF2-40B4-BE49-F238E27FC236}">
                <a16:creationId xmlns:a16="http://schemas.microsoft.com/office/drawing/2014/main" id="{840B6096-4A8C-F314-41B1-8307801F6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77050" y="1504949"/>
            <a:ext cx="5045965" cy="3368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05" name="Rectangle 3104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7" name="Rectangle 3106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054ED5-B714-E6BF-1ED4-1137134E2D42}"/>
              </a:ext>
            </a:extLst>
          </p:cNvPr>
          <p:cNvSpPr txBox="1"/>
          <p:nvPr/>
        </p:nvSpPr>
        <p:spPr>
          <a:xfrm>
            <a:off x="2228850" y="6628970"/>
            <a:ext cx="1045845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b="0" i="0" u="none" strike="noStrike">
                <a:solidFill>
                  <a:schemeClr val="bg1"/>
                </a:solidFill>
                <a:effectLst/>
              </a:rPr>
              <a:t>Image: Authors, Wire., &amp; Francis, J. (2017, June 9). </a:t>
            </a:r>
            <a:r>
              <a:rPr lang="en-CA" sz="1050" b="0" i="1" u="none" strike="noStrike">
                <a:solidFill>
                  <a:schemeClr val="bg1"/>
                </a:solidFill>
                <a:effectLst/>
              </a:rPr>
              <a:t>Amplified arctic warming and mid-latitude weather: New Perspectives on Emerging Connections</a:t>
            </a:r>
            <a:r>
              <a:rPr lang="en-CA" sz="1050" b="0" i="0" u="none" strike="noStrike">
                <a:solidFill>
                  <a:schemeClr val="bg1"/>
                </a:solidFill>
                <a:effectLst/>
              </a:rPr>
              <a:t>. Advanced Science News. </a:t>
            </a:r>
            <a:endParaRPr lang="en-CA" sz="105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781D40-A69A-DD68-04AE-50B5EDF6D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7533" y="6356350"/>
            <a:ext cx="2743200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t>3</a:t>
            </a:fld>
            <a:r>
              <a:rPr lang="en-US"/>
              <a:t> A</a:t>
            </a:r>
          </a:p>
        </p:txBody>
      </p:sp>
    </p:spTree>
    <p:extLst>
      <p:ext uri="{BB962C8B-B14F-4D97-AF65-F5344CB8AC3E}">
        <p14:creationId xmlns:p14="http://schemas.microsoft.com/office/powerpoint/2010/main" val="3613647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9DB5A-D0E7-6653-78BA-740D366C9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3" y="657024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CA" sz="5400" b="1"/>
              <a:t>Importance</a:t>
            </a:r>
            <a:r>
              <a:rPr lang="en-CA" sz="6200" b="1"/>
              <a:t> 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Content Placeholder 2">
            <a:extLst>
              <a:ext uri="{FF2B5EF4-FFF2-40B4-BE49-F238E27FC236}">
                <a16:creationId xmlns:a16="http://schemas.microsoft.com/office/drawing/2014/main" id="{DEFB0432-F08D-CC9E-D856-EFB1D5EE98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7450478"/>
              </p:ext>
            </p:extLst>
          </p:nvPr>
        </p:nvGraphicFramePr>
        <p:xfrm>
          <a:off x="5182909" y="876300"/>
          <a:ext cx="6037542" cy="5355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F4F0197-B492-96B4-A62F-FD93A4502D97}"/>
              </a:ext>
            </a:extLst>
          </p:cNvPr>
          <p:cNvSpPr/>
          <p:nvPr/>
        </p:nvSpPr>
        <p:spPr>
          <a:xfrm>
            <a:off x="4310261" y="6057900"/>
            <a:ext cx="872639" cy="81672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FE2BA199-E21B-432D-35AE-A4290BE3E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7533" y="6356350"/>
            <a:ext cx="2743200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t>4</a:t>
            </a:fld>
            <a:r>
              <a:rPr lang="en-US"/>
              <a:t> A</a:t>
            </a:r>
          </a:p>
        </p:txBody>
      </p:sp>
    </p:spTree>
    <p:extLst>
      <p:ext uri="{BB962C8B-B14F-4D97-AF65-F5344CB8AC3E}">
        <p14:creationId xmlns:p14="http://schemas.microsoft.com/office/powerpoint/2010/main" val="849917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FCC322-89DA-FDE0-1601-67A671351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6" y="458890"/>
            <a:ext cx="4959603" cy="916265"/>
          </a:xfrm>
        </p:spPr>
        <p:txBody>
          <a:bodyPr anchor="b">
            <a:normAutofit/>
          </a:bodyPr>
          <a:lstStyle/>
          <a:p>
            <a:r>
              <a:rPr lang="en-CA" b="1">
                <a:latin typeface="+mn-lt"/>
              </a:rPr>
              <a:t>Install/Packages</a:t>
            </a:r>
            <a:endParaRPr lang="en-US" b="1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1AE74-4326-1842-4835-B54392B9D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6" y="1494917"/>
            <a:ext cx="9760204" cy="4486783"/>
          </a:xfrm>
        </p:spPr>
        <p:txBody>
          <a:bodyPr anchor="t">
            <a:normAutofit/>
          </a:bodyPr>
          <a:lstStyle/>
          <a:p>
            <a:pPr>
              <a:spcAft>
                <a:spcPts val="1200"/>
              </a:spcAft>
            </a:pPr>
            <a:r>
              <a:rPr lang="en-CA" sz="2000" b="0" i="0" u="none" strike="noStrike">
                <a:effectLst/>
              </a:rPr>
              <a:t>Download Anaconda </a:t>
            </a:r>
          </a:p>
          <a:p>
            <a:pPr>
              <a:spcAft>
                <a:spcPts val="1200"/>
              </a:spcAft>
            </a:pPr>
            <a:r>
              <a:rPr lang="en-CA" sz="2000"/>
              <a:t>Install e</a:t>
            </a:r>
            <a:r>
              <a:rPr lang="en-CA" sz="2000" b="0" i="0" u="none" strike="noStrike">
                <a:effectLst/>
              </a:rPr>
              <a:t>nvironment </a:t>
            </a:r>
          </a:p>
          <a:p>
            <a:pPr>
              <a:spcAft>
                <a:spcPts val="1200"/>
              </a:spcAft>
            </a:pPr>
            <a:endParaRPr lang="en-CA" sz="2000" b="0" i="0" u="none" strike="noStrike">
              <a:effectLst/>
            </a:endParaRPr>
          </a:p>
          <a:p>
            <a:pPr rtl="0">
              <a:spcAft>
                <a:spcPts val="1200"/>
              </a:spcAft>
              <a:buNone/>
            </a:pPr>
            <a:r>
              <a:rPr lang="en-CA" sz="2000" b="0" i="0" u="none" strike="noStrike">
                <a:effectLst/>
              </a:rPr>
              <a:t>Packages: </a:t>
            </a:r>
          </a:p>
          <a:p>
            <a:pPr rtl="0" fontAlgn="base">
              <a:buFont typeface="Wingdings" pitchFamily="2" charset="2"/>
              <a:buChar char="Ø"/>
            </a:pPr>
            <a:r>
              <a:rPr lang="en-CA" sz="2000" b="1" i="0" u="none" strike="noStrike" err="1">
                <a:effectLst/>
              </a:rPr>
              <a:t>earthaccess</a:t>
            </a:r>
            <a:r>
              <a:rPr lang="en-CA" sz="2000" b="0" i="0" u="none" strike="noStrike">
                <a:effectLst/>
              </a:rPr>
              <a:t> - NASA </a:t>
            </a:r>
            <a:r>
              <a:rPr lang="en-CA" sz="2000" b="0" i="0" u="none" strike="noStrike" err="1">
                <a:effectLst/>
              </a:rPr>
              <a:t>Earthdata</a:t>
            </a:r>
            <a:r>
              <a:rPr lang="en-CA" sz="2000" b="0" i="0" u="none" strike="noStrike">
                <a:effectLst/>
              </a:rPr>
              <a:t> API access</a:t>
            </a:r>
          </a:p>
          <a:p>
            <a:pPr rtl="0" fontAlgn="base">
              <a:buFont typeface="Wingdings" pitchFamily="2" charset="2"/>
              <a:buChar char="Ø"/>
            </a:pPr>
            <a:r>
              <a:rPr lang="en-CA" sz="2000" b="1" i="0" u="none" strike="noStrike">
                <a:effectLst/>
              </a:rPr>
              <a:t>GDAL</a:t>
            </a:r>
            <a:r>
              <a:rPr lang="en-CA" sz="2000" b="0" i="0" u="none" strike="noStrike">
                <a:effectLst/>
              </a:rPr>
              <a:t> (with HDF4 support) - </a:t>
            </a:r>
            <a:r>
              <a:rPr lang="en-CA" sz="2000"/>
              <a:t>G</a:t>
            </a:r>
            <a:r>
              <a:rPr lang="en-CA" sz="2000" b="0" i="0" u="none" strike="noStrike">
                <a:effectLst/>
              </a:rPr>
              <a:t>eospatial processing</a:t>
            </a:r>
          </a:p>
          <a:p>
            <a:pPr rtl="0" fontAlgn="base">
              <a:buFont typeface="Wingdings" pitchFamily="2" charset="2"/>
              <a:buChar char="Ø"/>
            </a:pPr>
            <a:r>
              <a:rPr lang="en-CA" sz="2000" b="1" i="0" u="none" strike="noStrike" err="1">
                <a:effectLst/>
              </a:rPr>
              <a:t>geopandas</a:t>
            </a:r>
            <a:r>
              <a:rPr lang="en-CA" sz="2000" b="0" i="0" u="none" strike="noStrike">
                <a:effectLst/>
              </a:rPr>
              <a:t> - </a:t>
            </a:r>
            <a:r>
              <a:rPr lang="en-CA" sz="2000"/>
              <a:t>G</a:t>
            </a:r>
            <a:r>
              <a:rPr lang="en-CA" sz="2000" b="0" i="0" u="none" strike="noStrike">
                <a:effectLst/>
              </a:rPr>
              <a:t>eospatial data handling</a:t>
            </a:r>
          </a:p>
          <a:p>
            <a:pPr rtl="0" fontAlgn="base">
              <a:buFont typeface="Wingdings" pitchFamily="2" charset="2"/>
              <a:buChar char="Ø"/>
            </a:pPr>
            <a:r>
              <a:rPr lang="en-CA" sz="2000" b="1" i="0" u="none" strike="noStrike" err="1">
                <a:effectLst/>
              </a:rPr>
              <a:t>numpy</a:t>
            </a:r>
            <a:r>
              <a:rPr lang="en-CA" sz="2000" b="0" i="0" u="none" strike="noStrike">
                <a:effectLst/>
              </a:rPr>
              <a:t> - </a:t>
            </a:r>
            <a:r>
              <a:rPr lang="en-CA" sz="2000"/>
              <a:t>N</a:t>
            </a:r>
            <a:r>
              <a:rPr lang="en-CA" sz="2000" b="0" i="0" u="none" strike="noStrike">
                <a:effectLst/>
              </a:rPr>
              <a:t>umerical processing</a:t>
            </a:r>
          </a:p>
          <a:p>
            <a:pPr rtl="0" fontAlgn="base">
              <a:buFont typeface="Wingdings" pitchFamily="2" charset="2"/>
              <a:buChar char="Ø"/>
            </a:pPr>
            <a:r>
              <a:rPr lang="en-CA" sz="2000" b="0" i="0" u="none" strike="noStrike">
                <a:effectLst/>
              </a:rPr>
              <a:t>Other supporting libraries</a:t>
            </a:r>
          </a:p>
        </p:txBody>
      </p:sp>
      <p:pic>
        <p:nvPicPr>
          <p:cNvPr id="6" name="Graphic 5" descr="Download">
            <a:extLst>
              <a:ext uri="{FF2B5EF4-FFF2-40B4-BE49-F238E27FC236}">
                <a16:creationId xmlns:a16="http://schemas.microsoft.com/office/drawing/2014/main" id="{58B32AEF-D42A-ACAE-B965-B13CE9922A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2087" y="613930"/>
            <a:ext cx="761388" cy="76138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AC80E-8338-3B2A-B931-47477698C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5</a:t>
            </a:fld>
            <a:r>
              <a:rPr lang="en-US"/>
              <a:t> Z</a:t>
            </a:r>
          </a:p>
        </p:txBody>
      </p:sp>
    </p:spTree>
    <p:extLst>
      <p:ext uri="{BB962C8B-B14F-4D97-AF65-F5344CB8AC3E}">
        <p14:creationId xmlns:p14="http://schemas.microsoft.com/office/powerpoint/2010/main" val="347750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EF264F-AAC4-C601-6147-EDCF31C48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646" y="184957"/>
            <a:ext cx="4959603" cy="1170355"/>
          </a:xfrm>
        </p:spPr>
        <p:txBody>
          <a:bodyPr anchor="b">
            <a:normAutofit/>
          </a:bodyPr>
          <a:lstStyle/>
          <a:p>
            <a:r>
              <a:rPr lang="en-CA" sz="4000" b="1">
                <a:latin typeface="+mn-lt"/>
              </a:rPr>
              <a:t>Workflow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FFEDB-9F1A-190B-E4BD-77884A9EE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8"/>
            <a:ext cx="4959603" cy="3522569"/>
          </a:xfrm>
        </p:spPr>
        <p:txBody>
          <a:bodyPr anchor="t">
            <a:normAutofit/>
          </a:bodyPr>
          <a:lstStyle/>
          <a:p>
            <a:pPr>
              <a:buNone/>
            </a:pPr>
            <a:br>
              <a:rPr lang="en-CA" sz="2000"/>
            </a:br>
            <a:br>
              <a:rPr lang="en-CA" sz="2000"/>
            </a:br>
            <a:endParaRPr lang="en-CA" sz="20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4BC61BA-5AD8-F3EA-00D7-AD84B9B07034}"/>
              </a:ext>
            </a:extLst>
          </p:cNvPr>
          <p:cNvGrpSpPr/>
          <p:nvPr/>
        </p:nvGrpSpPr>
        <p:grpSpPr>
          <a:xfrm>
            <a:off x="2084646" y="2000752"/>
            <a:ext cx="8022708" cy="2856495"/>
            <a:chOff x="1428750" y="2130425"/>
            <a:chExt cx="8020052" cy="316944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B173A4C-A5D7-BD6E-8C57-E5D442FDAC71}"/>
                </a:ext>
              </a:extLst>
            </p:cNvPr>
            <p:cNvSpPr/>
            <p:nvPr/>
          </p:nvSpPr>
          <p:spPr>
            <a:xfrm>
              <a:off x="1428750" y="2130426"/>
              <a:ext cx="2057402" cy="129857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585216">
                <a:spcAft>
                  <a:spcPts val="600"/>
                </a:spcAft>
              </a:pPr>
              <a:r>
                <a:rPr lang="en-CA" sz="1150" kern="1200">
                  <a:solidFill>
                    <a:srgbClr val="000000"/>
                  </a:solidFill>
                  <a:latin typeface="Arial"/>
                  <a:cs typeface="Arial"/>
                </a:rPr>
                <a:t>Login to NASA </a:t>
              </a:r>
              <a:r>
                <a:rPr lang="en-CA" sz="1150" err="1">
                  <a:solidFill>
                    <a:srgbClr val="000000"/>
                  </a:solidFill>
                  <a:latin typeface="Arial"/>
                  <a:cs typeface="Arial"/>
                </a:rPr>
                <a:t>Earthdata</a:t>
              </a:r>
              <a:r>
                <a:rPr lang="en-CA" sz="1150" kern="1200">
                  <a:solidFill>
                    <a:srgbClr val="000000"/>
                  </a:solidFill>
                  <a:latin typeface="Arial"/>
                  <a:cs typeface="Arial"/>
                </a:rPr>
                <a:t> </a:t>
              </a:r>
              <a:endParaRPr lang="en-CA" sz="1150" b="0" i="0" u="none" strike="noStrike">
                <a:solidFill>
                  <a:srgbClr val="000000"/>
                </a:solidFill>
                <a:effectLst/>
                <a:latin typeface="Arial"/>
                <a:cs typeface="Arial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FA7C745-E85B-9820-5274-1CE0A617CCED}"/>
                </a:ext>
              </a:extLst>
            </p:cNvPr>
            <p:cNvSpPr/>
            <p:nvPr/>
          </p:nvSpPr>
          <p:spPr>
            <a:xfrm>
              <a:off x="7343775" y="4001294"/>
              <a:ext cx="2105027" cy="129857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85216">
                <a:spcAft>
                  <a:spcPts val="600"/>
                </a:spcAft>
              </a:pPr>
              <a:r>
                <a:rPr lang="en-CA" sz="1152" kern="1200">
                  <a:solidFill>
                    <a:srgbClr val="000000"/>
                  </a:solidFill>
                  <a:latin typeface="Arial" panose="020B0604020202020204" pitchFamily="34" charset="0"/>
                  <a:ea typeface="+mn-ea"/>
                  <a:cs typeface="+mn-cs"/>
                </a:rPr>
                <a:t>Create composite </a:t>
              </a:r>
              <a:endParaRPr lang="en-CA" b="0" i="0" u="none" strike="noStrike">
                <a:solidFill>
                  <a:srgbClr val="000000"/>
                </a:solidFill>
                <a:effectLst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4DB303C-2116-67AD-31FC-7B4BCD549A5F}"/>
                </a:ext>
              </a:extLst>
            </p:cNvPr>
            <p:cNvSpPr/>
            <p:nvPr/>
          </p:nvSpPr>
          <p:spPr>
            <a:xfrm>
              <a:off x="7343775" y="2168920"/>
              <a:ext cx="2105026" cy="129857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85216">
                <a:spcAft>
                  <a:spcPts val="600"/>
                </a:spcAft>
              </a:pPr>
              <a:r>
                <a:rPr lang="en-CA" sz="1152" kern="1200">
                  <a:solidFill>
                    <a:srgbClr val="000000"/>
                  </a:solidFill>
                  <a:latin typeface="Arial" panose="020B0604020202020204" pitchFamily="34" charset="0"/>
                  <a:ea typeface="+mn-ea"/>
                  <a:cs typeface="+mn-cs"/>
                </a:rPr>
                <a:t>Download and process images</a:t>
              </a:r>
              <a:endParaRPr lang="en-CA" b="0" i="0" u="none" strike="noStrike">
                <a:solidFill>
                  <a:srgbClr val="000000"/>
                </a:solidFill>
                <a:effectLst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AF67692-2B66-1EEF-B959-E3242E8DF4B7}"/>
                </a:ext>
              </a:extLst>
            </p:cNvPr>
            <p:cNvSpPr/>
            <p:nvPr/>
          </p:nvSpPr>
          <p:spPr>
            <a:xfrm>
              <a:off x="4352924" y="2130425"/>
              <a:ext cx="2219325" cy="129857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585216">
                <a:spcAft>
                  <a:spcPts val="600"/>
                </a:spcAft>
              </a:pPr>
              <a:r>
                <a:rPr lang="en-CA" sz="1150" kern="1200">
                  <a:solidFill>
                    <a:srgbClr val="000000"/>
                  </a:solidFill>
                  <a:latin typeface="Arial"/>
                  <a:cs typeface="Arial"/>
                </a:rPr>
                <a:t>Search for MODIS imagery over </a:t>
              </a:r>
              <a:r>
                <a:rPr lang="en-CA" sz="1150">
                  <a:solidFill>
                    <a:srgbClr val="000000"/>
                  </a:solidFill>
                  <a:latin typeface="Arial"/>
                  <a:cs typeface="Arial"/>
                </a:rPr>
                <a:t>the area of interest </a:t>
              </a:r>
              <a:endParaRPr lang="en-CA" b="0" i="0" u="none" strike="noStrike">
                <a:solidFill>
                  <a:srgbClr val="000000"/>
                </a:solidFill>
                <a:effectLst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2EBBE91-3DF6-CBEB-693B-7EF4FBDA221D}"/>
                </a:ext>
              </a:extLst>
            </p:cNvPr>
            <p:cNvSpPr/>
            <p:nvPr/>
          </p:nvSpPr>
          <p:spPr>
            <a:xfrm>
              <a:off x="1428750" y="4001294"/>
              <a:ext cx="2057402" cy="129857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85216">
                <a:spcAft>
                  <a:spcPts val="600"/>
                </a:spcAft>
              </a:pPr>
              <a:r>
                <a:rPr lang="en-CA" sz="1152" b="0" i="0" u="none" strike="noStrike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Open Images in QGI</a:t>
              </a:r>
              <a:r>
                <a:rPr lang="en-CA" sz="1152">
                  <a:solidFill>
                    <a:srgbClr val="000000"/>
                  </a:solidFill>
                  <a:latin typeface="Arial" panose="020B0604020202020204" pitchFamily="34" charset="0"/>
                </a:rPr>
                <a:t>S and apply RGB and false colour</a:t>
              </a:r>
              <a:endParaRPr lang="en-CA" b="0" i="0" u="none" strike="noStrike">
                <a:solidFill>
                  <a:srgbClr val="000000"/>
                </a:solidFill>
                <a:effectLst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880C867-1089-1E70-39B2-DF8773670A98}"/>
                </a:ext>
              </a:extLst>
            </p:cNvPr>
            <p:cNvSpPr/>
            <p:nvPr/>
          </p:nvSpPr>
          <p:spPr>
            <a:xfrm>
              <a:off x="4352923" y="4001294"/>
              <a:ext cx="2219325" cy="129857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85216">
                <a:spcAft>
                  <a:spcPts val="600"/>
                </a:spcAft>
              </a:pPr>
              <a:r>
                <a:rPr lang="en-CA" sz="1152">
                  <a:solidFill>
                    <a:srgbClr val="000000"/>
                  </a:solidFill>
                  <a:latin typeface="Arial" panose="020B0604020202020204" pitchFamily="34" charset="0"/>
                </a:rPr>
                <a:t>Cleanup files</a:t>
              </a:r>
              <a:r>
                <a:rPr lang="en-CA" sz="1152" kern="1200">
                  <a:solidFill>
                    <a:srgbClr val="000000"/>
                  </a:solidFill>
                  <a:latin typeface="Arial" panose="020B0604020202020204" pitchFamily="34" charset="0"/>
                  <a:ea typeface="+mn-ea"/>
                  <a:cs typeface="+mn-cs"/>
                </a:rPr>
                <a:t> </a:t>
              </a:r>
              <a:endParaRPr lang="en-CA" b="0" i="0" u="none" strike="noStrike">
                <a:solidFill>
                  <a:srgbClr val="000000"/>
                </a:solidFill>
                <a:effectLst/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10B5B7D-7278-40B8-C80A-3DEDD9860614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 flipV="1">
              <a:off x="3486152" y="2779712"/>
              <a:ext cx="866772" cy="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144F692-F628-E951-1905-DC0D039493DC}"/>
                </a:ext>
              </a:extLst>
            </p:cNvPr>
            <p:cNvCxnSpPr>
              <a:cxnSpLocks/>
              <a:stCxn id="9" idx="1"/>
              <a:endCxn id="8" idx="3"/>
            </p:cNvCxnSpPr>
            <p:nvPr/>
          </p:nvCxnSpPr>
          <p:spPr>
            <a:xfrm flipH="1">
              <a:off x="3486152" y="4650580"/>
              <a:ext cx="866771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6338525-271F-37AA-88BB-C73369AEE016}"/>
                </a:ext>
              </a:extLst>
            </p:cNvPr>
            <p:cNvCxnSpPr/>
            <p:nvPr/>
          </p:nvCxnSpPr>
          <p:spPr>
            <a:xfrm>
              <a:off x="6589855" y="2803859"/>
              <a:ext cx="760974" cy="782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52581167-6580-8BEA-A591-B5F52FA553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72248" y="4642753"/>
              <a:ext cx="746867" cy="7828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D7B4B35-A25A-0DD1-6B58-F089BDE24A2B}"/>
                </a:ext>
              </a:extLst>
            </p:cNvPr>
            <p:cNvCxnSpPr>
              <a:cxnSpLocks/>
              <a:stCxn id="6" idx="2"/>
              <a:endCxn id="5" idx="0"/>
            </p:cNvCxnSpPr>
            <p:nvPr/>
          </p:nvCxnSpPr>
          <p:spPr>
            <a:xfrm>
              <a:off x="8396288" y="3467492"/>
              <a:ext cx="1" cy="53380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862ACB8-9BB6-872B-FA2C-69EC1799A304}"/>
              </a:ext>
            </a:extLst>
          </p:cNvPr>
          <p:cNvSpPr txBox="1"/>
          <p:nvPr/>
        </p:nvSpPr>
        <p:spPr>
          <a:xfrm>
            <a:off x="0" y="6566595"/>
            <a:ext cx="626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Z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3816CBA-1C07-999D-4602-A1DB166FA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6</a:t>
            </a:fld>
            <a:r>
              <a:rPr lang="en-US"/>
              <a:t> Z</a:t>
            </a:r>
          </a:p>
        </p:txBody>
      </p:sp>
    </p:spTree>
    <p:extLst>
      <p:ext uri="{BB962C8B-B14F-4D97-AF65-F5344CB8AC3E}">
        <p14:creationId xmlns:p14="http://schemas.microsoft.com/office/powerpoint/2010/main" val="4040954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C5B17-1350-3B27-7BDB-19983C735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543"/>
            <a:ext cx="7410942" cy="1012876"/>
          </a:xfrm>
        </p:spPr>
        <p:txBody>
          <a:bodyPr anchor="b">
            <a:normAutofit fontScale="90000"/>
          </a:bodyPr>
          <a:lstStyle/>
          <a:p>
            <a:r>
              <a:rPr lang="en-CA" sz="4000" b="1">
                <a:latin typeface="+mn-lt"/>
              </a:rPr>
              <a:t>Documentation – NASA </a:t>
            </a:r>
            <a:r>
              <a:rPr lang="en-CA" sz="4000" b="1" err="1">
                <a:latin typeface="+mn-lt"/>
              </a:rPr>
              <a:t>Earthdata</a:t>
            </a:r>
            <a:r>
              <a:rPr lang="en-CA" sz="4000" b="1">
                <a:latin typeface="+mn-lt"/>
              </a:rPr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2E3590-8D83-8BA2-E711-8B0BF35E7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6401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/>
              <a:t>Create account  </a:t>
            </a:r>
          </a:p>
          <a:p>
            <a:r>
              <a:rPr lang="en-US" sz="2400"/>
              <a:t>Change login credentials in code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556E5A-36BB-D295-5D37-D51FEC3C18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55" b="1210"/>
          <a:stretch/>
        </p:blipFill>
        <p:spPr>
          <a:xfrm>
            <a:off x="2510131" y="5317239"/>
            <a:ext cx="8063717" cy="7270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D05793-9174-282A-1C13-0C3971300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7762" y="1708178"/>
            <a:ext cx="3369042" cy="2993402"/>
          </a:xfrm>
          <a:prstGeom prst="rect">
            <a:avLst/>
          </a:prstGeom>
        </p:spPr>
      </p:pic>
      <p:pic>
        <p:nvPicPr>
          <p:cNvPr id="2050" name="Picture 2" descr="NASA Logo png transparent">
            <a:extLst>
              <a:ext uri="{FF2B5EF4-FFF2-40B4-BE49-F238E27FC236}">
                <a16:creationId xmlns:a16="http://schemas.microsoft.com/office/drawing/2014/main" id="{B465D30E-4538-305A-CC48-731375748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9580" y="2037869"/>
            <a:ext cx="1181240" cy="1181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5166EC-AB89-5F06-D58A-0C4D75E68389}"/>
              </a:ext>
            </a:extLst>
          </p:cNvPr>
          <p:cNvSpPr txBox="1"/>
          <p:nvPr/>
        </p:nvSpPr>
        <p:spPr>
          <a:xfrm>
            <a:off x="0" y="6566595"/>
            <a:ext cx="626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Z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E1A917-3E07-708E-D92C-01312813B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7</a:t>
            </a:fld>
            <a:r>
              <a:rPr lang="en-US"/>
              <a:t> Z</a:t>
            </a:r>
          </a:p>
        </p:txBody>
      </p:sp>
    </p:spTree>
    <p:extLst>
      <p:ext uri="{BB962C8B-B14F-4D97-AF65-F5344CB8AC3E}">
        <p14:creationId xmlns:p14="http://schemas.microsoft.com/office/powerpoint/2010/main" val="2227891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EA1A93-529A-3DE1-E994-1BDC9C220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59BC5C4-F6DB-6437-1B6E-2DAA5E0F9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DBE0AB-FE9D-CECD-A4D6-02328587E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613"/>
            <a:ext cx="7410942" cy="1012876"/>
          </a:xfrm>
        </p:spPr>
        <p:txBody>
          <a:bodyPr anchor="b">
            <a:normAutofit/>
          </a:bodyPr>
          <a:lstStyle/>
          <a:p>
            <a:r>
              <a:rPr lang="en-CA" sz="3600" b="1">
                <a:latin typeface="+mn-lt"/>
              </a:rPr>
              <a:t>Documentation – Area of Interest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1BC505-A255-360F-A95A-F903B2937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BABB73-451C-2DF8-3ECD-86AD2105D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6F94A1A-2158-67CF-5893-84C728797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6914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Area of Interest can be changed  in code </a:t>
            </a:r>
          </a:p>
          <a:p>
            <a:r>
              <a:rPr lang="en-US" sz="2000"/>
              <a:t>Coordinates found by right clicking in Google Maps</a:t>
            </a:r>
            <a:endParaRPr lang="en-US"/>
          </a:p>
          <a:p>
            <a:r>
              <a:rPr lang="en-US" sz="2000"/>
              <a:t>For Canada: negative values are longitude and positive values are latitude</a:t>
            </a:r>
          </a:p>
          <a:p>
            <a:r>
              <a:rPr lang="en-US" sz="2000"/>
              <a:t>Smaller value equates to minimum values </a:t>
            </a:r>
          </a:p>
          <a:p>
            <a:endParaRPr lang="en-US" sz="2000"/>
          </a:p>
        </p:txBody>
      </p:sp>
      <p:pic>
        <p:nvPicPr>
          <p:cNvPr id="3" name="Picture 2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2941C792-25D5-8100-4E8F-F6236DF43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001" y="1517800"/>
            <a:ext cx="4362450" cy="1838325"/>
          </a:xfrm>
          <a:prstGeom prst="rect">
            <a:avLst/>
          </a:prstGeom>
        </p:spPr>
      </p:pic>
      <p:pic>
        <p:nvPicPr>
          <p:cNvPr id="5" name="Picture 4" descr="A screenshot of a map&#10;&#10;AI-generated content may be incorrect.">
            <a:extLst>
              <a:ext uri="{FF2B5EF4-FFF2-40B4-BE49-F238E27FC236}">
                <a16:creationId xmlns:a16="http://schemas.microsoft.com/office/drawing/2014/main" id="{988935BB-7919-9666-E436-EB3BFFBD1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463" y="3512747"/>
            <a:ext cx="4363529" cy="266484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CA9FF-28B2-06BC-B835-C3AE6A5BB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8</a:t>
            </a:fld>
            <a:r>
              <a:rPr lang="en-US"/>
              <a:t> Z</a:t>
            </a:r>
          </a:p>
        </p:txBody>
      </p:sp>
    </p:spTree>
    <p:extLst>
      <p:ext uri="{BB962C8B-B14F-4D97-AF65-F5344CB8AC3E}">
        <p14:creationId xmlns:p14="http://schemas.microsoft.com/office/powerpoint/2010/main" val="3559723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80B9FC-BAC3-69CA-3F5F-B64C472E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025" y="586855"/>
            <a:ext cx="3387063" cy="3387497"/>
          </a:xfrm>
        </p:spPr>
        <p:txBody>
          <a:bodyPr anchor="b">
            <a:normAutofit/>
          </a:bodyPr>
          <a:lstStyle/>
          <a:p>
            <a:pPr algn="r"/>
            <a:r>
              <a:rPr lang="en-CA" sz="3400" b="1">
                <a:solidFill>
                  <a:srgbClr val="FFFFFF"/>
                </a:solidFill>
                <a:latin typeface="+mn-lt"/>
              </a:rPr>
              <a:t>Documentation – Functions</a:t>
            </a:r>
            <a:endParaRPr lang="en-CA" sz="3400" b="1">
              <a:solidFill>
                <a:srgbClr val="FFFFFF"/>
              </a:solidFill>
              <a:latin typeface="Apto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823B6-BC8D-CF72-1446-88BDDE333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8453" y="673778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CA" sz="2000">
                <a:latin typeface="American Typewriter"/>
              </a:rPr>
              <a:t>verify_credentials</a:t>
            </a:r>
            <a:endParaRPr lang="en-CA" sz="2000">
              <a:latin typeface="American Typewriter"/>
              <a:ea typeface="+mn-lt"/>
              <a:cs typeface="+mn-lt"/>
            </a:endParaRPr>
          </a:p>
          <a:p>
            <a:pPr lvl="1"/>
            <a:r>
              <a:rPr lang="en-CA" sz="2000">
                <a:latin typeface="American Typewriter"/>
              </a:rPr>
              <a:t>successfully logs into </a:t>
            </a:r>
            <a:r>
              <a:rPr lang="en-CA" sz="2000" err="1">
                <a:latin typeface="American Typewriter"/>
              </a:rPr>
              <a:t>Earthdata</a:t>
            </a:r>
            <a:r>
              <a:rPr lang="en-CA" sz="2000">
                <a:latin typeface="American Typewriter"/>
              </a:rPr>
              <a:t> with hard coded username and password</a:t>
            </a:r>
          </a:p>
          <a:p>
            <a:pPr marL="0" indent="0">
              <a:buNone/>
            </a:pPr>
            <a:endParaRPr lang="en-CA" sz="2000">
              <a:latin typeface="American Typewriter" panose="02090604020004020304" pitchFamily="18" charset="77"/>
            </a:endParaRPr>
          </a:p>
          <a:p>
            <a:pPr marL="0" indent="0">
              <a:buNone/>
            </a:pPr>
            <a:endParaRPr lang="en-CA" sz="2000">
              <a:latin typeface="American Typewriter" panose="02090604020004020304" pitchFamily="18" charset="77"/>
            </a:endParaRPr>
          </a:p>
          <a:p>
            <a:pPr marL="0" indent="0">
              <a:buNone/>
            </a:pPr>
            <a:r>
              <a:rPr lang="en-CA" sz="2000" err="1">
                <a:latin typeface="American Typewriter"/>
              </a:rPr>
              <a:t>get_modis_imagery</a:t>
            </a:r>
            <a:endParaRPr lang="en-CA" sz="2000">
              <a:latin typeface="American Typewriter"/>
            </a:endParaRPr>
          </a:p>
          <a:p>
            <a:pPr lvl="1"/>
            <a:r>
              <a:rPr lang="en-CA" sz="2000">
                <a:latin typeface="American Typewriter"/>
              </a:rPr>
              <a:t>find imagery for given AOI and time </a:t>
            </a:r>
          </a:p>
          <a:p>
            <a:pPr marL="0" indent="0">
              <a:buNone/>
            </a:pPr>
            <a:endParaRPr lang="en-CA" sz="2000">
              <a:latin typeface="American Typewriter" panose="02090604020004020304" pitchFamily="18" charset="77"/>
            </a:endParaRPr>
          </a:p>
          <a:p>
            <a:pPr marL="0" indent="0">
              <a:buNone/>
            </a:pPr>
            <a:endParaRPr lang="en-CA" sz="2000">
              <a:latin typeface="American Typewriter" panose="02090604020004020304" pitchFamily="18" charset="77"/>
            </a:endParaRPr>
          </a:p>
          <a:p>
            <a:pPr marL="0" indent="0">
              <a:buNone/>
            </a:pPr>
            <a:r>
              <a:rPr lang="en-CA" sz="2000" err="1">
                <a:latin typeface="American Typewriter"/>
              </a:rPr>
              <a:t>download_and_process_image</a:t>
            </a:r>
            <a:r>
              <a:rPr lang="en-CA" sz="2000">
                <a:latin typeface="American Typewriter"/>
              </a:rPr>
              <a:t>:</a:t>
            </a:r>
          </a:p>
          <a:p>
            <a:pPr lvl="1"/>
            <a:r>
              <a:rPr lang="en-CA" sz="2000">
                <a:latin typeface="American Typewriter"/>
              </a:rPr>
              <a:t>download, process, and project image </a:t>
            </a:r>
          </a:p>
          <a:p>
            <a:pPr marL="0" indent="0">
              <a:buNone/>
            </a:pPr>
            <a:endParaRPr lang="en-CA" sz="2000"/>
          </a:p>
          <a:p>
            <a:pPr marL="0" indent="0">
              <a:buNone/>
            </a:pPr>
            <a:endParaRPr lang="en-CA" sz="2000"/>
          </a:p>
          <a:p>
            <a:pPr marL="0" indent="0">
              <a:buNone/>
            </a:pPr>
            <a:endParaRPr lang="en-CA" sz="2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CD5CE-88D7-3824-5E0D-2FDD91C71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9</a:t>
            </a:fld>
            <a:r>
              <a:rPr lang="en-US"/>
              <a:t> L</a:t>
            </a:r>
          </a:p>
        </p:txBody>
      </p:sp>
    </p:spTree>
    <p:extLst>
      <p:ext uri="{BB962C8B-B14F-4D97-AF65-F5344CB8AC3E}">
        <p14:creationId xmlns:p14="http://schemas.microsoft.com/office/powerpoint/2010/main" val="304684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910</Words>
  <Application>Microsoft Macintosh PowerPoint</Application>
  <PresentationFormat>Widescreen</PresentationFormat>
  <Paragraphs>213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American Typewriter</vt:lpstr>
      <vt:lpstr>Aptos</vt:lpstr>
      <vt:lpstr>Aptos Display</vt:lpstr>
      <vt:lpstr>Arial</vt:lpstr>
      <vt:lpstr>Calibri</vt:lpstr>
      <vt:lpstr>Courier New</vt:lpstr>
      <vt:lpstr>Wingdings</vt:lpstr>
      <vt:lpstr>Wingdings,Sans-Serif</vt:lpstr>
      <vt:lpstr>Office Theme</vt:lpstr>
      <vt:lpstr>Weather Project</vt:lpstr>
      <vt:lpstr>Introduction</vt:lpstr>
      <vt:lpstr>PowerPoint Presentation</vt:lpstr>
      <vt:lpstr>Importance </vt:lpstr>
      <vt:lpstr>Install/Packages</vt:lpstr>
      <vt:lpstr>Workflow </vt:lpstr>
      <vt:lpstr>Documentation – NASA Earthdata </vt:lpstr>
      <vt:lpstr>Documentation – Area of Interest</vt:lpstr>
      <vt:lpstr>Documentation – Functions</vt:lpstr>
      <vt:lpstr>Documentation – Functions</vt:lpstr>
      <vt:lpstr>Documentation – Output</vt:lpstr>
      <vt:lpstr>Composite Output </vt:lpstr>
      <vt:lpstr>Results</vt:lpstr>
      <vt:lpstr>True Colour</vt:lpstr>
      <vt:lpstr>False Colour</vt:lpstr>
      <vt:lpstr>Use Case #1 – Automatically Downloading</vt:lpstr>
      <vt:lpstr>Use Case #2 – Retroactive Approach</vt:lpstr>
      <vt:lpstr>Challenges / Limitations</vt:lpstr>
      <vt:lpstr>Future Work</vt:lpstr>
      <vt:lpstr>Acknowledgments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Alana Beauchamp</dc:creator>
  <cp:lastModifiedBy>Alana Beauchamp</cp:lastModifiedBy>
  <cp:revision>1</cp:revision>
  <dcterms:created xsi:type="dcterms:W3CDTF">2025-04-01T20:08:22Z</dcterms:created>
  <dcterms:modified xsi:type="dcterms:W3CDTF">2025-04-08T16:53:41Z</dcterms:modified>
</cp:coreProperties>
</file>